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4" r:id="rId2"/>
  </p:sldMasterIdLst>
  <p:notesMasterIdLst>
    <p:notesMasterId r:id="rId69"/>
  </p:notesMasterIdLst>
  <p:handoutMasterIdLst>
    <p:handoutMasterId r:id="rId70"/>
  </p:handoutMasterIdLst>
  <p:sldIdLst>
    <p:sldId id="258" r:id="rId3"/>
    <p:sldId id="259" r:id="rId4"/>
    <p:sldId id="260" r:id="rId5"/>
    <p:sldId id="350" r:id="rId6"/>
    <p:sldId id="351" r:id="rId7"/>
    <p:sldId id="262" r:id="rId8"/>
    <p:sldId id="352" r:id="rId9"/>
    <p:sldId id="353" r:id="rId10"/>
    <p:sldId id="357" r:id="rId11"/>
    <p:sldId id="361" r:id="rId12"/>
    <p:sldId id="362" r:id="rId13"/>
    <p:sldId id="363" r:id="rId14"/>
    <p:sldId id="364" r:id="rId15"/>
    <p:sldId id="365" r:id="rId16"/>
    <p:sldId id="366" r:id="rId17"/>
    <p:sldId id="367" r:id="rId18"/>
    <p:sldId id="368" r:id="rId19"/>
    <p:sldId id="270" r:id="rId20"/>
    <p:sldId id="271" r:id="rId21"/>
    <p:sldId id="272" r:id="rId22"/>
    <p:sldId id="273" r:id="rId23"/>
    <p:sldId id="274" r:id="rId24"/>
    <p:sldId id="275" r:id="rId25"/>
    <p:sldId id="276" r:id="rId26"/>
    <p:sldId id="277" r:id="rId27"/>
    <p:sldId id="278" r:id="rId28"/>
    <p:sldId id="279" r:id="rId29"/>
    <p:sldId id="360" r:id="rId30"/>
    <p:sldId id="280" r:id="rId31"/>
    <p:sldId id="282" r:id="rId32"/>
    <p:sldId id="283" r:id="rId33"/>
    <p:sldId id="284" r:id="rId34"/>
    <p:sldId id="287" r:id="rId35"/>
    <p:sldId id="285" r:id="rId36"/>
    <p:sldId id="286" r:id="rId37"/>
    <p:sldId id="288" r:id="rId38"/>
    <p:sldId id="269" r:id="rId39"/>
    <p:sldId id="289" r:id="rId40"/>
    <p:sldId id="290" r:id="rId41"/>
    <p:sldId id="291" r:id="rId42"/>
    <p:sldId id="292" r:id="rId43"/>
    <p:sldId id="293" r:id="rId44"/>
    <p:sldId id="294" r:id="rId45"/>
    <p:sldId id="295" r:id="rId46"/>
    <p:sldId id="296" r:id="rId47"/>
    <p:sldId id="297" r:id="rId48"/>
    <p:sldId id="298" r:id="rId49"/>
    <p:sldId id="299" r:id="rId50"/>
    <p:sldId id="359" r:id="rId51"/>
    <p:sldId id="300" r:id="rId52"/>
    <p:sldId id="301" r:id="rId53"/>
    <p:sldId id="302" r:id="rId54"/>
    <p:sldId id="303" r:id="rId55"/>
    <p:sldId id="334" r:id="rId56"/>
    <p:sldId id="335" r:id="rId57"/>
    <p:sldId id="336" r:id="rId58"/>
    <p:sldId id="337" r:id="rId59"/>
    <p:sldId id="338" r:id="rId60"/>
    <p:sldId id="339" r:id="rId61"/>
    <p:sldId id="341" r:id="rId62"/>
    <p:sldId id="342" r:id="rId63"/>
    <p:sldId id="344" r:id="rId64"/>
    <p:sldId id="345" r:id="rId65"/>
    <p:sldId id="346" r:id="rId66"/>
    <p:sldId id="347" r:id="rId67"/>
    <p:sldId id="348" r:id="rId68"/>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Arial" charset="0"/>
      </a:defRPr>
    </a:lvl1pPr>
    <a:lvl2pPr marL="457200" algn="l" rtl="0" eaLnBrk="0" fontAlgn="base" hangingPunct="0">
      <a:spcBef>
        <a:spcPct val="0"/>
      </a:spcBef>
      <a:spcAft>
        <a:spcPct val="0"/>
      </a:spcAft>
      <a:defRPr sz="2400" kern="1200">
        <a:solidFill>
          <a:schemeClr val="tx1"/>
        </a:solidFill>
        <a:latin typeface="Arial" charset="0"/>
        <a:ea typeface="+mn-ea"/>
        <a:cs typeface="Arial" charset="0"/>
      </a:defRPr>
    </a:lvl2pPr>
    <a:lvl3pPr marL="914400" algn="l" rtl="0" eaLnBrk="0" fontAlgn="base" hangingPunct="0">
      <a:spcBef>
        <a:spcPct val="0"/>
      </a:spcBef>
      <a:spcAft>
        <a:spcPct val="0"/>
      </a:spcAft>
      <a:defRPr sz="2400" kern="1200">
        <a:solidFill>
          <a:schemeClr val="tx1"/>
        </a:solidFill>
        <a:latin typeface="Arial" charset="0"/>
        <a:ea typeface="+mn-ea"/>
        <a:cs typeface="Arial" charset="0"/>
      </a:defRPr>
    </a:lvl3pPr>
    <a:lvl4pPr marL="1371600" algn="l" rtl="0" eaLnBrk="0" fontAlgn="base" hangingPunct="0">
      <a:spcBef>
        <a:spcPct val="0"/>
      </a:spcBef>
      <a:spcAft>
        <a:spcPct val="0"/>
      </a:spcAft>
      <a:defRPr sz="2400" kern="1200">
        <a:solidFill>
          <a:schemeClr val="tx1"/>
        </a:solidFill>
        <a:latin typeface="Arial" charset="0"/>
        <a:ea typeface="+mn-ea"/>
        <a:cs typeface="Arial" charset="0"/>
      </a:defRPr>
    </a:lvl4pPr>
    <a:lvl5pPr marL="1828800" algn="l" rtl="0" eaLnBrk="0" fontAlgn="base" hangingPunct="0">
      <a:spcBef>
        <a:spcPct val="0"/>
      </a:spcBef>
      <a:spcAft>
        <a:spcPct val="0"/>
      </a:spcAft>
      <a:defRPr sz="2400" kern="1200">
        <a:solidFill>
          <a:schemeClr val="tx1"/>
        </a:solidFill>
        <a:latin typeface="Arial" charset="0"/>
        <a:ea typeface="+mn-ea"/>
        <a:cs typeface="Arial" charset="0"/>
      </a:defRPr>
    </a:lvl5pPr>
    <a:lvl6pPr marL="2286000" algn="l" defTabSz="914400" rtl="0" eaLnBrk="1" latinLnBrk="0" hangingPunct="1">
      <a:defRPr sz="2400" kern="1200">
        <a:solidFill>
          <a:schemeClr val="tx1"/>
        </a:solidFill>
        <a:latin typeface="Arial" charset="0"/>
        <a:ea typeface="+mn-ea"/>
        <a:cs typeface="Arial" charset="0"/>
      </a:defRPr>
    </a:lvl6pPr>
    <a:lvl7pPr marL="2743200" algn="l" defTabSz="914400" rtl="0" eaLnBrk="1" latinLnBrk="0" hangingPunct="1">
      <a:defRPr sz="2400" kern="1200">
        <a:solidFill>
          <a:schemeClr val="tx1"/>
        </a:solidFill>
        <a:latin typeface="Arial" charset="0"/>
        <a:ea typeface="+mn-ea"/>
        <a:cs typeface="Arial" charset="0"/>
      </a:defRPr>
    </a:lvl7pPr>
    <a:lvl8pPr marL="3200400" algn="l" defTabSz="914400" rtl="0" eaLnBrk="1" latinLnBrk="0" hangingPunct="1">
      <a:defRPr sz="2400" kern="1200">
        <a:solidFill>
          <a:schemeClr val="tx1"/>
        </a:solidFill>
        <a:latin typeface="Arial" charset="0"/>
        <a:ea typeface="+mn-ea"/>
        <a:cs typeface="Arial" charset="0"/>
      </a:defRPr>
    </a:lvl8pPr>
    <a:lvl9pPr marL="3657600" algn="l" defTabSz="914400" rtl="0" eaLnBrk="1" latinLnBrk="0" hangingPunct="1">
      <a:defRPr sz="2400" kern="1200">
        <a:solidFill>
          <a:schemeClr val="tx1"/>
        </a:solidFill>
        <a:latin typeface="Arial" charset="0"/>
        <a:ea typeface="+mn-ea"/>
        <a:cs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clrMru>
    <a:srgbClr val="FF0000"/>
    <a:srgbClr val="0000FF"/>
    <a:srgbClr val="9900CC"/>
    <a:srgbClr val="00FF00"/>
    <a:srgbClr val="CC66FF"/>
    <a:srgbClr val="33CC33"/>
    <a:srgbClr val="FF9900"/>
    <a:srgbClr val="FF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000" autoAdjust="0"/>
    <p:restoredTop sz="97062" autoAdjust="0"/>
  </p:normalViewPr>
  <p:slideViewPr>
    <p:cSldViewPr>
      <p:cViewPr varScale="1">
        <p:scale>
          <a:sx n="85" d="100"/>
          <a:sy n="85" d="100"/>
        </p:scale>
        <p:origin x="-1229"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523"/>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42"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87043"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87044"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87045"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F16C0045-E70A-4EB9-BE69-E0E8D0D4FC5B}" type="slidenum">
              <a:rPr lang="en-US"/>
              <a:pPr>
                <a:defRPr/>
              </a:pPr>
              <a:t>‹#›</a:t>
            </a:fld>
            <a:endParaRPr lang="en-US"/>
          </a:p>
        </p:txBody>
      </p:sp>
    </p:spTree>
    <p:extLst>
      <p:ext uri="{BB962C8B-B14F-4D97-AF65-F5344CB8AC3E}">
        <p14:creationId xmlns:p14="http://schemas.microsoft.com/office/powerpoint/2010/main" val="477249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defTabSz="966788" eaLnBrk="1" hangingPunct="1">
              <a:defRPr sz="1200"/>
            </a:lvl1pPr>
          </a:lstStyle>
          <a:p>
            <a:pPr>
              <a:defRPr/>
            </a:pPr>
            <a:endParaRPr lang="en-US"/>
          </a:p>
        </p:txBody>
      </p:sp>
      <p:sp>
        <p:nvSpPr>
          <p:cNvPr id="4915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lvl1pPr algn="r" defTabSz="966788" eaLnBrk="1" hangingPunct="1">
              <a:defRPr sz="1200"/>
            </a:lvl1pPr>
          </a:lstStyle>
          <a:p>
            <a:pPr>
              <a:defRPr/>
            </a:pPr>
            <a:endParaRPr lang="en-US"/>
          </a:p>
        </p:txBody>
      </p:sp>
      <p:sp>
        <p:nvSpPr>
          <p:cNvPr id="6349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4915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56" tIns="48328" rIns="96656" bIns="4832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4915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defTabSz="966788" eaLnBrk="1" hangingPunct="1">
              <a:defRPr sz="1200"/>
            </a:lvl1pPr>
          </a:lstStyle>
          <a:p>
            <a:pPr>
              <a:defRPr/>
            </a:pPr>
            <a:endParaRPr lang="en-US"/>
          </a:p>
        </p:txBody>
      </p:sp>
      <p:sp>
        <p:nvSpPr>
          <p:cNvPr id="4915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56" tIns="48328" rIns="96656" bIns="48328" numCol="1" anchor="b" anchorCtr="0" compatLnSpc="1">
            <a:prstTxWarp prst="textNoShape">
              <a:avLst/>
            </a:prstTxWarp>
          </a:bodyPr>
          <a:lstStyle>
            <a:lvl1pPr algn="r" defTabSz="966788" eaLnBrk="1" hangingPunct="1">
              <a:defRPr sz="1200"/>
            </a:lvl1pPr>
          </a:lstStyle>
          <a:p>
            <a:pPr>
              <a:defRPr/>
            </a:pPr>
            <a:fld id="{368C6905-33AE-4F88-A7E2-D4161F30B709}" type="slidenum">
              <a:rPr lang="en-US"/>
              <a:pPr>
                <a:defRPr/>
              </a:pPr>
              <a:t>‹#›</a:t>
            </a:fld>
            <a:endParaRPr lang="en-US"/>
          </a:p>
        </p:txBody>
      </p:sp>
    </p:spTree>
    <p:extLst>
      <p:ext uri="{BB962C8B-B14F-4D97-AF65-F5344CB8AC3E}">
        <p14:creationId xmlns:p14="http://schemas.microsoft.com/office/powerpoint/2010/main" val="12260284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charset="0"/>
      </a:defRPr>
    </a:lvl1pPr>
    <a:lvl2pPr marL="457200" algn="l" rtl="0" eaLnBrk="0" fontAlgn="base" hangingPunct="0">
      <a:spcBef>
        <a:spcPct val="30000"/>
      </a:spcBef>
      <a:spcAft>
        <a:spcPct val="0"/>
      </a:spcAft>
      <a:defRPr sz="1200" kern="1200">
        <a:solidFill>
          <a:schemeClr val="tx1"/>
        </a:solidFill>
        <a:latin typeface="Arial" charset="0"/>
        <a:ea typeface="+mn-ea"/>
        <a:cs typeface="Arial" charset="0"/>
      </a:defRPr>
    </a:lvl2pPr>
    <a:lvl3pPr marL="914400" algn="l" rtl="0" eaLnBrk="0" fontAlgn="base" hangingPunct="0">
      <a:spcBef>
        <a:spcPct val="30000"/>
      </a:spcBef>
      <a:spcAft>
        <a:spcPct val="0"/>
      </a:spcAft>
      <a:defRPr sz="1200" kern="1200">
        <a:solidFill>
          <a:schemeClr val="tx1"/>
        </a:solidFill>
        <a:latin typeface="Arial" charset="0"/>
        <a:ea typeface="+mn-ea"/>
        <a:cs typeface="Arial" charset="0"/>
      </a:defRPr>
    </a:lvl3pPr>
    <a:lvl4pPr marL="1371600" algn="l" rtl="0" eaLnBrk="0" fontAlgn="base" hangingPunct="0">
      <a:spcBef>
        <a:spcPct val="30000"/>
      </a:spcBef>
      <a:spcAft>
        <a:spcPct val="0"/>
      </a:spcAft>
      <a:defRPr sz="1200" kern="1200">
        <a:solidFill>
          <a:schemeClr val="tx1"/>
        </a:solidFill>
        <a:latin typeface="Arial" charset="0"/>
        <a:ea typeface="+mn-ea"/>
        <a:cs typeface="Arial" charset="0"/>
      </a:defRPr>
    </a:lvl4pPr>
    <a:lvl5pPr marL="1828800" algn="l" rtl="0" eaLnBrk="0" fontAlgn="base" hangingPunct="0">
      <a:spcBef>
        <a:spcPct val="3000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5F2F5C7-B4A1-4DFB-8B10-7419AB6CD010}" type="slidenum">
              <a:rPr lang="en-US" altLang="zh-CN" smtClean="0">
                <a:ea typeface="宋体" charset="-122"/>
              </a:rPr>
              <a:pPr/>
              <a:t>38</a:t>
            </a:fld>
            <a:endParaRPr lang="en-US" altLang="zh-CN" smtClean="0">
              <a:ea typeface="宋体" charset="-122"/>
            </a:endParaRPr>
          </a:p>
        </p:txBody>
      </p:sp>
      <p:sp>
        <p:nvSpPr>
          <p:cNvPr id="993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993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9A0127E-4FBF-422D-AB3C-B819BA8EB3B3}" type="slidenum">
              <a:rPr lang="en-US" altLang="zh-CN" smtClean="0">
                <a:ea typeface="宋体" charset="-122"/>
              </a:rPr>
              <a:pPr/>
              <a:t>53</a:t>
            </a:fld>
            <a:endParaRPr lang="en-US" altLang="zh-CN" smtClean="0">
              <a:ea typeface="宋体" charset="-122"/>
            </a:endParaRPr>
          </a:p>
        </p:txBody>
      </p:sp>
      <p:sp>
        <p:nvSpPr>
          <p:cNvPr id="10854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854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F92A9663-ABBA-4DA3-B5A1-0D5F7973FAD2}" type="slidenum">
              <a:rPr lang="en-US" altLang="zh-CN" smtClean="0">
                <a:ea typeface="宋体" charset="-122"/>
              </a:rPr>
              <a:pPr/>
              <a:t>39</a:t>
            </a:fld>
            <a:endParaRPr lang="en-US" altLang="zh-CN" smtClean="0">
              <a:ea typeface="宋体" charset="-122"/>
            </a:endParaRPr>
          </a:p>
        </p:txBody>
      </p:sp>
      <p:sp>
        <p:nvSpPr>
          <p:cNvPr id="10035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55F37822-F827-4146-A6E6-B1BE31FB4DB5}" type="slidenum">
              <a:rPr lang="en-US" altLang="zh-CN" smtClean="0">
                <a:ea typeface="宋体" charset="-122"/>
              </a:rPr>
              <a:pPr/>
              <a:t>41</a:t>
            </a:fld>
            <a:endParaRPr lang="en-US" altLang="zh-CN" smtClean="0">
              <a:ea typeface="宋体" charset="-122"/>
            </a:endParaRPr>
          </a:p>
        </p:txBody>
      </p:sp>
      <p:sp>
        <p:nvSpPr>
          <p:cNvPr id="10137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138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B3DACA1F-37DF-460C-86A7-8C251262AD52}" type="slidenum">
              <a:rPr lang="en-US" altLang="zh-CN" smtClean="0">
                <a:ea typeface="宋体" charset="-122"/>
              </a:rPr>
              <a:pPr/>
              <a:t>42</a:t>
            </a:fld>
            <a:endParaRPr lang="en-US" altLang="zh-CN" smtClean="0">
              <a:ea typeface="宋体" charset="-122"/>
            </a:endParaRPr>
          </a:p>
        </p:txBody>
      </p:sp>
      <p:sp>
        <p:nvSpPr>
          <p:cNvPr id="1024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24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278452D2-D39A-4D49-97E3-C38C10AF19E4}" type="slidenum">
              <a:rPr lang="en-US" altLang="zh-CN" smtClean="0">
                <a:ea typeface="宋体" charset="-122"/>
              </a:rPr>
              <a:pPr/>
              <a:t>43</a:t>
            </a:fld>
            <a:endParaRPr lang="en-US" altLang="zh-CN" smtClean="0">
              <a:ea typeface="宋体" charset="-122"/>
            </a:endParaRPr>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5FFFA50-3A65-4A65-8601-A7CDBB0DCC6C}" type="slidenum">
              <a:rPr lang="en-US" altLang="zh-CN" smtClean="0">
                <a:ea typeface="宋体" charset="-122"/>
              </a:rPr>
              <a:pPr/>
              <a:t>48</a:t>
            </a:fld>
            <a:endParaRPr lang="en-US" altLang="zh-CN" smtClean="0">
              <a:ea typeface="宋体" charset="-122"/>
            </a:endParaRPr>
          </a:p>
        </p:txBody>
      </p:sp>
      <p:sp>
        <p:nvSpPr>
          <p:cNvPr id="10445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445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02B2CB98-5B2C-4796-AF10-109C2FDA1D8F}" type="slidenum">
              <a:rPr lang="en-US" altLang="zh-CN" smtClean="0">
                <a:ea typeface="宋体" charset="-122"/>
              </a:rPr>
              <a:pPr/>
              <a:t>50</a:t>
            </a:fld>
            <a:endParaRPr lang="en-US" altLang="zh-CN" smtClean="0">
              <a:ea typeface="宋体" charset="-122"/>
            </a:endParaRPr>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DB960837-6C6B-4F65-8AF7-6AAE9CA12A16}" type="slidenum">
              <a:rPr lang="en-US" altLang="zh-CN" smtClean="0">
                <a:ea typeface="宋体" charset="-122"/>
              </a:rPr>
              <a:pPr/>
              <a:t>51</a:t>
            </a:fld>
            <a:endParaRPr lang="en-US" altLang="zh-CN" smtClean="0">
              <a:ea typeface="宋体" charset="-122"/>
            </a:endParaRPr>
          </a:p>
        </p:txBody>
      </p:sp>
      <p:sp>
        <p:nvSpPr>
          <p:cNvPr id="10649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6500"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fld id="{A4B1CBC2-C782-4071-84C8-3AD04C0F3233}" type="slidenum">
              <a:rPr lang="en-US" altLang="zh-CN" smtClean="0">
                <a:ea typeface="宋体" charset="-122"/>
              </a:rPr>
              <a:pPr/>
              <a:t>52</a:t>
            </a:fld>
            <a:endParaRPr lang="en-US" altLang="zh-CN" smtClean="0">
              <a:ea typeface="宋体" charset="-122"/>
            </a:endParaRPr>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B00FA70-7763-4EA8-BC03-5F1ECF0F6DF0}"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88383EF-C0A8-403A-BECD-0E75399025D3}"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76200"/>
            <a:ext cx="1943100" cy="60960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76200"/>
            <a:ext cx="5676900" cy="60960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89547B0-A9DB-4CB5-B668-D154176E205B}"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endParaRPr lang="en-US"/>
          </a:p>
        </p:txBody>
      </p:sp>
      <p:sp>
        <p:nvSpPr>
          <p:cNvPr id="4" name="页脚占位符 3"/>
          <p:cNvSpPr>
            <a:spLocks noGrp="1"/>
          </p:cNvSpPr>
          <p:nvPr>
            <p:ph type="ftr" sz="quarter" idx="11"/>
          </p:nvPr>
        </p:nvSpPr>
        <p:spPr/>
        <p:txBody>
          <a:bodyPr/>
          <a:lstStyle/>
          <a:p>
            <a:pPr>
              <a:defRPr/>
            </a:pPr>
            <a:endParaRPr lang="en-US"/>
          </a:p>
        </p:txBody>
      </p:sp>
      <p:sp>
        <p:nvSpPr>
          <p:cNvPr id="5" name="灯片编号占位符 4"/>
          <p:cNvSpPr>
            <a:spLocks noGrp="1"/>
          </p:cNvSpPr>
          <p:nvPr>
            <p:ph type="sldNum" sz="quarter" idx="12"/>
          </p:nvPr>
        </p:nvSpPr>
        <p:spPr/>
        <p:txBody>
          <a:bodyPr/>
          <a:lstStyle/>
          <a:p>
            <a:pPr>
              <a:defRPr/>
            </a:pPr>
            <a:fld id="{4861595E-C93F-4D16-AF85-BE7DBAD2A8D3}" type="slidenum">
              <a:rPr lang="en-US" smtClean="0"/>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F41C0BA5-5391-4EB7-94E3-A11D13FE7663}" type="slidenum">
              <a:rPr lang="en-US"/>
              <a:pPr>
                <a:defRPr/>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BC9C4CC-BF8D-4E61-B427-3973C6E4A2F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2209043-76F4-4C47-AD19-5B4274F338AE}"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6858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914400"/>
            <a:ext cx="38100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748986E-C918-4C07-BB51-3E1D151F3E5F}"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61CDA0AD-6A65-4D9E-958B-6BEB24D50F18}"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11407182-1E7B-4FAC-9A2D-315A079AB235}"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6539CC04-B1A8-4A3F-ABEF-7FA7CE636465}"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12B9A30-E36F-46F8-A673-054BE27F2488}"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0AAD904C-51A5-4C9C-A42E-D9510BDFDC17}"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bwMode="auto">
          <a:xfrm>
            <a:off x="685800" y="3810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2291" name="Rectangle 3"/>
          <p:cNvSpPr>
            <a:spLocks noGrp="1" noChangeArrowheads="1"/>
          </p:cNvSpPr>
          <p:nvPr>
            <p:ph type="body" idx="1"/>
          </p:nvPr>
        </p:nvSpPr>
        <p:spPr bwMode="auto">
          <a:xfrm>
            <a:off x="685800" y="1447800"/>
            <a:ext cx="7772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9220"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New Roman" pitchFamily="18" charset="0"/>
              </a:defRPr>
            </a:lvl1pPr>
          </a:lstStyle>
          <a:p>
            <a:pPr>
              <a:defRPr/>
            </a:pPr>
            <a:endParaRPr lang="en-US"/>
          </a:p>
        </p:txBody>
      </p:sp>
      <p:sp>
        <p:nvSpPr>
          <p:cNvPr id="9221"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New Roman" pitchFamily="18" charset="0"/>
              </a:defRPr>
            </a:lvl1pPr>
          </a:lstStyle>
          <a:p>
            <a:pPr>
              <a:defRPr/>
            </a:pPr>
            <a:endParaRPr lang="en-US"/>
          </a:p>
        </p:txBody>
      </p:sp>
      <p:sp>
        <p:nvSpPr>
          <p:cNvPr id="9222"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New Roman" pitchFamily="18" charset="0"/>
              </a:defRPr>
            </a:lvl1pPr>
          </a:lstStyle>
          <a:p>
            <a:pPr>
              <a:defRPr/>
            </a:pPr>
            <a:fld id="{4861595E-C93F-4D16-AF85-BE7DBAD2A8D3}" type="slidenum">
              <a:rPr lang="en-US"/>
              <a:pPr>
                <a:defRPr/>
              </a:pPr>
              <a:t>‹#›</a:t>
            </a:fld>
            <a:endParaRPr lang="en-US"/>
          </a:p>
        </p:txBody>
      </p:sp>
      <p:sp>
        <p:nvSpPr>
          <p:cNvPr id="9223" name="Line 7"/>
          <p:cNvSpPr>
            <a:spLocks noChangeShapeType="1"/>
          </p:cNvSpPr>
          <p:nvPr/>
        </p:nvSpPr>
        <p:spPr bwMode="auto">
          <a:xfrm>
            <a:off x="685800" y="1295400"/>
            <a:ext cx="7772400" cy="0"/>
          </a:xfrm>
          <a:prstGeom prst="line">
            <a:avLst/>
          </a:prstGeom>
          <a:noFill/>
          <a:ln w="38100">
            <a:solidFill>
              <a:srgbClr val="0000FF"/>
            </a:solidFill>
            <a:round/>
            <a:headEnd/>
            <a:tailEnd/>
          </a:ln>
          <a:effectLst/>
        </p:spPr>
        <p:txBody>
          <a:bodyPr wrap="none" anchor="ctr"/>
          <a:lstStyle/>
          <a:p>
            <a:pPr>
              <a:defRPr/>
            </a:pPr>
            <a:endParaRPr 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xStyles>
    <p:titleStyle>
      <a:lvl1pPr algn="l" rtl="0" eaLnBrk="0" fontAlgn="base" hangingPunct="0">
        <a:spcBef>
          <a:spcPct val="0"/>
        </a:spcBef>
        <a:spcAft>
          <a:spcPct val="0"/>
        </a:spcAft>
        <a:defRPr sz="3400">
          <a:solidFill>
            <a:schemeClr val="tx2"/>
          </a:solidFill>
          <a:latin typeface="+mj-lt"/>
          <a:ea typeface="+mj-ea"/>
          <a:cs typeface="+mj-cs"/>
        </a:defRPr>
      </a:lvl1pPr>
      <a:lvl2pPr algn="l" rtl="0" eaLnBrk="0" fontAlgn="base" hangingPunct="0">
        <a:spcBef>
          <a:spcPct val="0"/>
        </a:spcBef>
        <a:spcAft>
          <a:spcPct val="0"/>
        </a:spcAft>
        <a:defRPr sz="3400">
          <a:solidFill>
            <a:schemeClr val="tx2"/>
          </a:solidFill>
          <a:latin typeface="Arial" charset="0"/>
        </a:defRPr>
      </a:lvl2pPr>
      <a:lvl3pPr algn="l" rtl="0" eaLnBrk="0" fontAlgn="base" hangingPunct="0">
        <a:spcBef>
          <a:spcPct val="0"/>
        </a:spcBef>
        <a:spcAft>
          <a:spcPct val="0"/>
        </a:spcAft>
        <a:defRPr sz="3400">
          <a:solidFill>
            <a:schemeClr val="tx2"/>
          </a:solidFill>
          <a:latin typeface="Arial" charset="0"/>
        </a:defRPr>
      </a:lvl3pPr>
      <a:lvl4pPr algn="l" rtl="0" eaLnBrk="0" fontAlgn="base" hangingPunct="0">
        <a:spcBef>
          <a:spcPct val="0"/>
        </a:spcBef>
        <a:spcAft>
          <a:spcPct val="0"/>
        </a:spcAft>
        <a:defRPr sz="3400">
          <a:solidFill>
            <a:schemeClr val="tx2"/>
          </a:solidFill>
          <a:latin typeface="Arial" charset="0"/>
        </a:defRPr>
      </a:lvl4pPr>
      <a:lvl5pPr algn="l" rtl="0" eaLnBrk="0" fontAlgn="base" hangingPunct="0">
        <a:spcBef>
          <a:spcPct val="0"/>
        </a:spcBef>
        <a:spcAft>
          <a:spcPct val="0"/>
        </a:spcAft>
        <a:defRPr sz="3400">
          <a:solidFill>
            <a:schemeClr val="tx2"/>
          </a:solidFill>
          <a:latin typeface="Arial" charset="0"/>
        </a:defRPr>
      </a:lvl5pPr>
      <a:lvl6pPr marL="457200" algn="l" rtl="0" eaLnBrk="0" fontAlgn="base" hangingPunct="0">
        <a:spcBef>
          <a:spcPct val="0"/>
        </a:spcBef>
        <a:spcAft>
          <a:spcPct val="0"/>
        </a:spcAft>
        <a:defRPr sz="3400">
          <a:solidFill>
            <a:schemeClr val="tx2"/>
          </a:solidFill>
          <a:latin typeface="Arial" charset="0"/>
        </a:defRPr>
      </a:lvl6pPr>
      <a:lvl7pPr marL="914400" algn="l" rtl="0" eaLnBrk="0" fontAlgn="base" hangingPunct="0">
        <a:spcBef>
          <a:spcPct val="0"/>
        </a:spcBef>
        <a:spcAft>
          <a:spcPct val="0"/>
        </a:spcAft>
        <a:defRPr sz="3400">
          <a:solidFill>
            <a:schemeClr val="tx2"/>
          </a:solidFill>
          <a:latin typeface="Arial" charset="0"/>
        </a:defRPr>
      </a:lvl7pPr>
      <a:lvl8pPr marL="1371600" algn="l" rtl="0" eaLnBrk="0" fontAlgn="base" hangingPunct="0">
        <a:spcBef>
          <a:spcPct val="0"/>
        </a:spcBef>
        <a:spcAft>
          <a:spcPct val="0"/>
        </a:spcAft>
        <a:defRPr sz="3400">
          <a:solidFill>
            <a:schemeClr val="tx2"/>
          </a:solidFill>
          <a:latin typeface="Arial" charset="0"/>
        </a:defRPr>
      </a:lvl8pPr>
      <a:lvl9pPr marL="1828800" algn="l" rtl="0" eaLnBrk="0" fontAlgn="base" hangingPunct="0">
        <a:spcBef>
          <a:spcPct val="0"/>
        </a:spcBef>
        <a:spcAft>
          <a:spcPct val="0"/>
        </a:spcAft>
        <a:defRPr sz="3400">
          <a:solidFill>
            <a:schemeClr val="tx2"/>
          </a:solidFill>
          <a:latin typeface="Arial"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400">
          <a:solidFill>
            <a:schemeClr val="tx1"/>
          </a:solidFill>
          <a:latin typeface="+mn-lt"/>
        </a:defRPr>
      </a:lvl5pPr>
      <a:lvl6pPr marL="2514600" indent="-228600" algn="l" rtl="0" eaLnBrk="0" fontAlgn="base" hangingPunct="0">
        <a:spcBef>
          <a:spcPct val="20000"/>
        </a:spcBef>
        <a:spcAft>
          <a:spcPct val="0"/>
        </a:spcAft>
        <a:buChar char="»"/>
        <a:defRPr sz="1400">
          <a:solidFill>
            <a:schemeClr val="tx1"/>
          </a:solidFill>
          <a:latin typeface="+mn-lt"/>
        </a:defRPr>
      </a:lvl6pPr>
      <a:lvl7pPr marL="2971800" indent="-228600" algn="l" rtl="0" eaLnBrk="0" fontAlgn="base" hangingPunct="0">
        <a:spcBef>
          <a:spcPct val="20000"/>
        </a:spcBef>
        <a:spcAft>
          <a:spcPct val="0"/>
        </a:spcAft>
        <a:buChar char="»"/>
        <a:defRPr sz="1400">
          <a:solidFill>
            <a:schemeClr val="tx1"/>
          </a:solidFill>
          <a:latin typeface="+mn-lt"/>
        </a:defRPr>
      </a:lvl7pPr>
      <a:lvl8pPr marL="3429000" indent="-228600" algn="l" rtl="0" eaLnBrk="0" fontAlgn="base" hangingPunct="0">
        <a:spcBef>
          <a:spcPct val="20000"/>
        </a:spcBef>
        <a:spcAft>
          <a:spcPct val="0"/>
        </a:spcAft>
        <a:buChar char="»"/>
        <a:defRPr sz="1400">
          <a:solidFill>
            <a:schemeClr val="tx1"/>
          </a:solidFill>
          <a:latin typeface="+mn-lt"/>
        </a:defRPr>
      </a:lvl8pPr>
      <a:lvl9pPr marL="3886200" indent="-228600" algn="l" rtl="0" eaLnBrk="0" fontAlgn="base" hangingPunct="0">
        <a:spcBef>
          <a:spcPct val="20000"/>
        </a:spcBef>
        <a:spcAft>
          <a:spcPct val="0"/>
        </a:spcAft>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A917B2-BD88-4A0E-8D94-6C52AE459CF4}" type="datetimeFigureOut">
              <a:rPr lang="zh-CN" altLang="en-US" smtClean="0"/>
              <a:pPr/>
              <a:t>2020/12/25</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C9C4CC-BF8D-4E61-B427-3973C6E4A2F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upload.wikimedia.org/wikipedia/commons/8/84/A-D-A_Flow.svg"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4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4"/>
          <p:cNvSpPr>
            <a:spLocks noGrp="1" noRot="1" noChangeArrowheads="1"/>
          </p:cNvSpPr>
          <p:nvPr>
            <p:ph type="ctrTitle"/>
          </p:nvPr>
        </p:nvSpPr>
        <p:spPr/>
        <p:txBody>
          <a:bodyPr/>
          <a:lstStyle/>
          <a:p>
            <a:pPr algn="ctr" eaLnBrk="1" hangingPunct="1"/>
            <a:r>
              <a:rPr lang="zh-CN" altLang="en-US" sz="4000" b="1" smtClean="0"/>
              <a:t>数字音频技术</a:t>
            </a:r>
          </a:p>
        </p:txBody>
      </p:sp>
      <p:sp>
        <p:nvSpPr>
          <p:cNvPr id="4" name="副标题 3"/>
          <p:cNvSpPr>
            <a:spLocks noGrp="1"/>
          </p:cNvSpPr>
          <p:nvPr>
            <p:ph type="subTitle" idx="1"/>
          </p:nvPr>
        </p:nvSpPr>
        <p:spPr/>
        <p:txBody>
          <a:bodyPr/>
          <a:lstStyle/>
          <a:p>
            <a:endParaRPr lang="zh-CN" altLang="en-US"/>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4832" y="152400"/>
            <a:ext cx="8846768"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76200" y="100970"/>
            <a:ext cx="8915400" cy="6680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2400" y="152400"/>
            <a:ext cx="8846768" cy="6629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52400" y="76200"/>
            <a:ext cx="8915400" cy="6680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100970"/>
            <a:ext cx="8915400" cy="668083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599" y="152400"/>
            <a:ext cx="8745081" cy="65532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28600" y="152400"/>
            <a:ext cx="8745081" cy="655320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76200"/>
            <a:ext cx="8846768" cy="66294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title" idx="4294967295"/>
          </p:nvPr>
        </p:nvSpPr>
        <p:spPr/>
        <p:txBody>
          <a:bodyPr/>
          <a:lstStyle/>
          <a:p>
            <a:pPr eaLnBrk="1" hangingPunct="1"/>
            <a:r>
              <a:rPr lang="zh-CN" altLang="en-US" sz="3400" smtClean="0"/>
              <a:t>内容提纲</a:t>
            </a:r>
          </a:p>
        </p:txBody>
      </p:sp>
      <p:sp>
        <p:nvSpPr>
          <p:cNvPr id="266243" name="Rectangle 3"/>
          <p:cNvSpPr>
            <a:spLocks noGrp="1" noRot="1" noChangeArrowheads="1"/>
          </p:cNvSpPr>
          <p:nvPr>
            <p:ph type="body" idx="4294967295"/>
          </p:nvPr>
        </p:nvSpPr>
        <p:spPr/>
        <p:txBody>
          <a:bodyPr/>
          <a:lstStyle/>
          <a:p>
            <a:pPr eaLnBrk="1" hangingPunct="1">
              <a:defRPr/>
            </a:pPr>
            <a:r>
              <a:rPr lang="zh-CN" altLang="en-US" dirty="0" smtClean="0">
                <a:solidFill>
                  <a:schemeClr val="bg1">
                    <a:lumMod val="75000"/>
                  </a:schemeClr>
                </a:solidFill>
                <a:effectLst>
                  <a:outerShdw blurRad="38100" dist="38100" dir="2700000" algn="tl">
                    <a:srgbClr val="C0C0C0"/>
                  </a:outerShdw>
                </a:effectLst>
              </a:rPr>
              <a:t>音频技术及其特性</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b="1" dirty="0" smtClean="0">
                <a:effectLst>
                  <a:outerShdw blurRad="38100" dist="38100" dir="2700000" algn="tl">
                    <a:srgbClr val="C0C0C0"/>
                  </a:outerShdw>
                </a:effectLst>
              </a:rPr>
              <a:t>音频的数字化</a:t>
            </a:r>
            <a:endParaRPr lang="en-US" altLang="zh-CN" b="1" dirty="0" smtClean="0">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数字音频的编辑技术</a:t>
            </a:r>
          </a:p>
          <a:p>
            <a:pPr eaLnBrk="1" hangingPunct="1">
              <a:defRPr/>
            </a:pPr>
            <a:r>
              <a:rPr lang="zh-CN" altLang="en-US" dirty="0" smtClean="0">
                <a:solidFill>
                  <a:schemeClr val="bg1">
                    <a:lumMod val="75000"/>
                  </a:schemeClr>
                </a:solidFill>
                <a:effectLst>
                  <a:outerShdw blurRad="38100" dist="38100" dir="2700000" algn="tl">
                    <a:srgbClr val="C0C0C0"/>
                  </a:outerShdw>
                </a:effectLst>
              </a:rPr>
              <a:t>音乐合成和</a:t>
            </a:r>
            <a:r>
              <a:rPr lang="en-US" altLang="zh-CN" dirty="0" smtClean="0">
                <a:solidFill>
                  <a:schemeClr val="bg1">
                    <a:lumMod val="75000"/>
                  </a:schemeClr>
                </a:solidFill>
                <a:effectLst>
                  <a:outerShdw blurRad="38100" dist="38100" dir="2700000" algn="tl">
                    <a:srgbClr val="C0C0C0"/>
                  </a:outerShdw>
                </a:effectLst>
              </a:rPr>
              <a:t>MIDI</a:t>
            </a:r>
            <a:endParaRPr lang="zh-CN" altLang="en-US" dirty="0" smtClean="0">
              <a:solidFill>
                <a:schemeClr val="bg1">
                  <a:lumMod val="75000"/>
                </a:schemeClr>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17411" name="Rectangle 3"/>
          <p:cNvSpPr>
            <a:spLocks noGrp="1" noRot="1" noChangeArrowheads="1"/>
          </p:cNvSpPr>
          <p:nvPr>
            <p:ph type="body" idx="4294967295"/>
          </p:nvPr>
        </p:nvSpPr>
        <p:spPr/>
        <p:txBody>
          <a:bodyPr/>
          <a:lstStyle/>
          <a:p>
            <a:pPr eaLnBrk="1" hangingPunct="1"/>
            <a:r>
              <a:rPr lang="zh-CN" altLang="en-US" dirty="0" smtClean="0">
                <a:solidFill>
                  <a:srgbClr val="FF3300"/>
                </a:solidFill>
                <a:latin typeface="Times New Roman" pitchFamily="18" charset="0"/>
                <a:ea typeface="黑体" pitchFamily="49" charset="-122"/>
              </a:rPr>
              <a:t>模拟音频</a:t>
            </a:r>
            <a:r>
              <a:rPr lang="zh-CN" altLang="en-US" dirty="0" smtClean="0">
                <a:latin typeface="Times New Roman" pitchFamily="18" charset="0"/>
              </a:rPr>
              <a:t>：时间和幅度上都是连续的</a:t>
            </a:r>
          </a:p>
          <a:p>
            <a:pPr lvl="1" eaLnBrk="1" hangingPunct="1"/>
            <a:r>
              <a:rPr lang="zh-CN" altLang="en-US" sz="2400" dirty="0" smtClean="0">
                <a:latin typeface="Times New Roman" pitchFamily="18" charset="0"/>
              </a:rPr>
              <a:t>模拟磁性录音技术，受电磁性能影响较大</a:t>
            </a:r>
          </a:p>
          <a:p>
            <a:pPr eaLnBrk="1" hangingPunct="1"/>
            <a:endParaRPr lang="zh-CN" altLang="en-US" dirty="0" smtClean="0">
              <a:latin typeface="Times New Roman" pitchFamily="18" charset="0"/>
            </a:endParaRPr>
          </a:p>
          <a:p>
            <a:pPr eaLnBrk="1" hangingPunct="1"/>
            <a:r>
              <a:rPr lang="zh-CN" altLang="en-US" dirty="0" smtClean="0">
                <a:solidFill>
                  <a:srgbClr val="FF3300"/>
                </a:solidFill>
                <a:latin typeface="Times New Roman" pitchFamily="18" charset="0"/>
                <a:ea typeface="黑体" pitchFamily="49" charset="-122"/>
              </a:rPr>
              <a:t>数字音频</a:t>
            </a:r>
            <a:r>
              <a:rPr lang="zh-CN" altLang="en-US" dirty="0" smtClean="0">
                <a:latin typeface="Times New Roman" pitchFamily="18" charset="0"/>
              </a:rPr>
              <a:t>：时间和幅度上都是离散的</a:t>
            </a:r>
          </a:p>
          <a:p>
            <a:pPr lvl="1" eaLnBrk="1" hangingPunct="1"/>
            <a:r>
              <a:rPr lang="zh-CN" altLang="en-US" sz="2400" dirty="0" smtClean="0">
                <a:latin typeface="Times New Roman" pitchFamily="18" charset="0"/>
              </a:rPr>
              <a:t>计算机、数字</a:t>
            </a:r>
            <a:r>
              <a:rPr lang="en-US" altLang="zh-CN" sz="2400" dirty="0" smtClean="0">
                <a:latin typeface="Times New Roman" pitchFamily="18" charset="0"/>
              </a:rPr>
              <a:t>CD</a:t>
            </a:r>
            <a:r>
              <a:rPr lang="zh-CN" altLang="en-US" sz="2400" dirty="0" smtClean="0">
                <a:latin typeface="Times New Roman" pitchFamily="18" charset="0"/>
              </a:rPr>
              <a:t>、数字磁带（</a:t>
            </a:r>
            <a:r>
              <a:rPr lang="en-US" altLang="zh-CN" sz="2400" dirty="0" smtClean="0">
                <a:latin typeface="Times New Roman" pitchFamily="18" charset="0"/>
              </a:rPr>
              <a:t>DAT</a:t>
            </a:r>
            <a:r>
              <a:rPr lang="zh-CN" altLang="en-US" sz="2400" dirty="0" smtClean="0">
                <a:latin typeface="Times New Roman" pitchFamily="18" charset="0"/>
              </a:rPr>
              <a:t>）</a:t>
            </a:r>
          </a:p>
        </p:txBody>
      </p:sp>
      <p:grpSp>
        <p:nvGrpSpPr>
          <p:cNvPr id="9" name="组合 8"/>
          <p:cNvGrpSpPr/>
          <p:nvPr/>
        </p:nvGrpSpPr>
        <p:grpSpPr>
          <a:xfrm>
            <a:off x="755650" y="4473575"/>
            <a:ext cx="7489825" cy="936625"/>
            <a:chOff x="755650" y="4868863"/>
            <a:chExt cx="7489825" cy="936625"/>
          </a:xfrm>
        </p:grpSpPr>
        <p:sp>
          <p:nvSpPr>
            <p:cNvPr id="17412" name="Rectangle 4"/>
            <p:cNvSpPr>
              <a:spLocks noChangeArrowheads="1"/>
            </p:cNvSpPr>
            <p:nvPr/>
          </p:nvSpPr>
          <p:spPr bwMode="auto">
            <a:xfrm>
              <a:off x="3417888" y="4868863"/>
              <a:ext cx="2232025" cy="936625"/>
            </a:xfrm>
            <a:prstGeom prst="rect">
              <a:avLst/>
            </a:prstGeom>
            <a:solidFill>
              <a:schemeClr val="accent1"/>
            </a:solidFill>
            <a:ln w="28575" algn="ctr">
              <a:solidFill>
                <a:schemeClr val="tx1"/>
              </a:solidFill>
              <a:miter lim="800000"/>
              <a:headEnd/>
              <a:tailEnd/>
            </a:ln>
          </p:spPr>
          <p:txBody>
            <a:bodyPr wrap="none" anchor="ctr"/>
            <a:lstStyle/>
            <a:p>
              <a:pPr algn="ctr">
                <a:spcBef>
                  <a:spcPct val="20000"/>
                </a:spcBef>
                <a:buSzPct val="100000"/>
                <a:buFont typeface="Wingdings" pitchFamily="2" charset="2"/>
                <a:buNone/>
              </a:pPr>
              <a:r>
                <a:rPr lang="en-US" altLang="zh-CN" sz="3200">
                  <a:solidFill>
                    <a:schemeClr val="hlink"/>
                  </a:solidFill>
                </a:rPr>
                <a:t>A/D</a:t>
              </a:r>
              <a:r>
                <a:rPr lang="zh-CN" altLang="en-US" sz="3200">
                  <a:solidFill>
                    <a:schemeClr val="hlink"/>
                  </a:solidFill>
                </a:rPr>
                <a:t>转换</a:t>
              </a:r>
            </a:p>
          </p:txBody>
        </p:sp>
        <p:sp>
          <p:nvSpPr>
            <p:cNvPr id="17413" name="Line 5"/>
            <p:cNvSpPr>
              <a:spLocks noChangeShapeType="1"/>
            </p:cNvSpPr>
            <p:nvPr/>
          </p:nvSpPr>
          <p:spPr bwMode="auto">
            <a:xfrm>
              <a:off x="2409825" y="5373688"/>
              <a:ext cx="1008063" cy="0"/>
            </a:xfrm>
            <a:prstGeom prst="line">
              <a:avLst/>
            </a:prstGeom>
            <a:noFill/>
            <a:ln w="28575">
              <a:solidFill>
                <a:schemeClr val="tx1"/>
              </a:solidFill>
              <a:round/>
              <a:headEnd/>
              <a:tailEnd/>
            </a:ln>
          </p:spPr>
          <p:txBody>
            <a:bodyPr/>
            <a:lstStyle/>
            <a:p>
              <a:endParaRPr lang="zh-CN" altLang="en-US"/>
            </a:p>
          </p:txBody>
        </p:sp>
        <p:sp>
          <p:nvSpPr>
            <p:cNvPr id="17414" name="Line 6"/>
            <p:cNvSpPr>
              <a:spLocks noChangeShapeType="1"/>
            </p:cNvSpPr>
            <p:nvPr/>
          </p:nvSpPr>
          <p:spPr bwMode="auto">
            <a:xfrm>
              <a:off x="5649913" y="5373688"/>
              <a:ext cx="936625" cy="0"/>
            </a:xfrm>
            <a:prstGeom prst="line">
              <a:avLst/>
            </a:prstGeom>
            <a:noFill/>
            <a:ln w="28575">
              <a:solidFill>
                <a:schemeClr val="tx1"/>
              </a:solidFill>
              <a:round/>
              <a:headEnd/>
              <a:tailEnd type="triangle" w="med" len="med"/>
            </a:ln>
          </p:spPr>
          <p:txBody>
            <a:bodyPr/>
            <a:lstStyle/>
            <a:p>
              <a:endParaRPr lang="zh-CN" altLang="en-US"/>
            </a:p>
          </p:txBody>
        </p:sp>
        <p:sp>
          <p:nvSpPr>
            <p:cNvPr id="17415" name="Text Box 7"/>
            <p:cNvSpPr txBox="1">
              <a:spLocks noChangeArrowheads="1"/>
            </p:cNvSpPr>
            <p:nvPr/>
          </p:nvSpPr>
          <p:spPr bwMode="auto">
            <a:xfrm>
              <a:off x="755650" y="5132388"/>
              <a:ext cx="1657350" cy="457200"/>
            </a:xfrm>
            <a:prstGeom prst="rect">
              <a:avLst/>
            </a:prstGeom>
            <a:noFill/>
            <a:ln w="9525" algn="ctr">
              <a:noFill/>
              <a:miter lim="800000"/>
              <a:headEnd/>
              <a:tailEnd/>
            </a:ln>
          </p:spPr>
          <p:txBody>
            <a:bodyPr>
              <a:spAutoFit/>
            </a:bodyPr>
            <a:lstStyle/>
            <a:p>
              <a:pPr algn="ctr">
                <a:spcBef>
                  <a:spcPct val="50000"/>
                </a:spcBef>
                <a:buSzPct val="100000"/>
                <a:buFont typeface="Wingdings" pitchFamily="2" charset="2"/>
                <a:buNone/>
              </a:pPr>
              <a:r>
                <a:rPr lang="zh-CN" altLang="en-US" sz="2400">
                  <a:solidFill>
                    <a:schemeClr val="hlink"/>
                  </a:solidFill>
                </a:rPr>
                <a:t>模拟音频</a:t>
              </a:r>
            </a:p>
          </p:txBody>
        </p:sp>
        <p:sp>
          <p:nvSpPr>
            <p:cNvPr id="17416" name="Text Box 8"/>
            <p:cNvSpPr txBox="1">
              <a:spLocks noChangeArrowheads="1"/>
            </p:cNvSpPr>
            <p:nvPr/>
          </p:nvSpPr>
          <p:spPr bwMode="auto">
            <a:xfrm>
              <a:off x="6588125" y="5132388"/>
              <a:ext cx="1657350" cy="457200"/>
            </a:xfrm>
            <a:prstGeom prst="rect">
              <a:avLst/>
            </a:prstGeom>
            <a:noFill/>
            <a:ln w="9525" algn="ctr">
              <a:noFill/>
              <a:miter lim="800000"/>
              <a:headEnd/>
              <a:tailEnd/>
            </a:ln>
          </p:spPr>
          <p:txBody>
            <a:bodyPr>
              <a:spAutoFit/>
            </a:bodyPr>
            <a:lstStyle/>
            <a:p>
              <a:pPr algn="ctr">
                <a:spcBef>
                  <a:spcPct val="50000"/>
                </a:spcBef>
                <a:buSzPct val="100000"/>
                <a:buFont typeface="Wingdings" pitchFamily="2" charset="2"/>
                <a:buNone/>
              </a:pPr>
              <a:r>
                <a:rPr lang="zh-CN" altLang="en-US" sz="2400">
                  <a:solidFill>
                    <a:schemeClr val="hlink"/>
                  </a:solidFill>
                </a:rPr>
                <a:t>数字音频</a:t>
              </a:r>
            </a:p>
          </p:txBody>
        </p: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rrowheads="1"/>
          </p:cNvSpPr>
          <p:nvPr>
            <p:ph type="title" idx="4294967295"/>
          </p:nvPr>
        </p:nvSpPr>
        <p:spPr/>
        <p:txBody>
          <a:bodyPr/>
          <a:lstStyle/>
          <a:p>
            <a:pPr eaLnBrk="1" hangingPunct="1"/>
            <a:r>
              <a:rPr lang="zh-CN" altLang="en-US" sz="3400" dirty="0" smtClean="0"/>
              <a:t>内容提纲</a:t>
            </a:r>
          </a:p>
        </p:txBody>
      </p:sp>
      <p:sp>
        <p:nvSpPr>
          <p:cNvPr id="266243" name="Rectangle 3"/>
          <p:cNvSpPr>
            <a:spLocks noGrp="1" noRot="1" noChangeArrowheads="1"/>
          </p:cNvSpPr>
          <p:nvPr>
            <p:ph type="body" idx="4294967295"/>
          </p:nvPr>
        </p:nvSpPr>
        <p:spPr/>
        <p:txBody>
          <a:bodyPr/>
          <a:lstStyle/>
          <a:p>
            <a:pPr eaLnBrk="1" hangingPunct="1">
              <a:defRPr/>
            </a:pPr>
            <a:r>
              <a:rPr lang="zh-CN" altLang="en-US" dirty="0" smtClean="0">
                <a:effectLst>
                  <a:outerShdw blurRad="38100" dist="38100" dir="2700000" algn="tl">
                    <a:srgbClr val="C0C0C0"/>
                  </a:outerShdw>
                </a:effectLst>
              </a:rPr>
              <a:t>音频技术及其特性</a:t>
            </a:r>
            <a:endParaRPr lang="en-US" altLang="zh-CN" dirty="0" smtClean="0">
              <a:effectLst>
                <a:outerShdw blurRad="38100" dist="38100" dir="2700000" algn="tl">
                  <a:srgbClr val="C0C0C0"/>
                </a:outerShdw>
              </a:effectLst>
            </a:endParaRPr>
          </a:p>
          <a:p>
            <a:pPr eaLnBrk="1" hangingPunct="1">
              <a:defRPr/>
            </a:pPr>
            <a:r>
              <a:rPr lang="zh-CN" altLang="en-US" dirty="0" smtClean="0">
                <a:effectLst>
                  <a:outerShdw blurRad="38100" dist="38100" dir="2700000" algn="tl">
                    <a:srgbClr val="C0C0C0"/>
                  </a:outerShdw>
                </a:effectLst>
              </a:rPr>
              <a:t>音频的数字化</a:t>
            </a:r>
          </a:p>
          <a:p>
            <a:pPr eaLnBrk="1" hangingPunct="1">
              <a:defRPr/>
            </a:pPr>
            <a:r>
              <a:rPr lang="zh-CN" altLang="en-US" dirty="0" smtClean="0">
                <a:effectLst>
                  <a:outerShdw blurRad="38100" dist="38100" dir="2700000" algn="tl">
                    <a:srgbClr val="C0C0C0"/>
                  </a:outerShdw>
                </a:effectLst>
              </a:rPr>
              <a:t>数字音频的编辑技术</a:t>
            </a:r>
          </a:p>
          <a:p>
            <a:pPr eaLnBrk="1" hangingPunct="1">
              <a:defRPr/>
            </a:pPr>
            <a:r>
              <a:rPr lang="zh-CN" altLang="en-US" dirty="0" smtClean="0">
                <a:effectLst>
                  <a:outerShdw blurRad="38100" dist="38100" dir="2700000" algn="tl">
                    <a:srgbClr val="C0C0C0"/>
                  </a:outerShdw>
                </a:effectLst>
              </a:rPr>
              <a:t>音乐合成和</a:t>
            </a:r>
            <a:r>
              <a:rPr lang="en-US" altLang="zh-CN" dirty="0" smtClean="0">
                <a:effectLst>
                  <a:outerShdw blurRad="38100" dist="38100" dir="2700000" algn="tl">
                    <a:srgbClr val="C0C0C0"/>
                  </a:outerShdw>
                </a:effectLst>
              </a:rPr>
              <a:t>MIDI</a:t>
            </a:r>
            <a:endParaRPr lang="zh-CN" altLang="en-US" dirty="0" smtClean="0">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File:A-D-A Flow.svg">
            <a:hlinkClick r:id="rId2"/>
          </p:cNvPr>
          <p:cNvPicPr>
            <a:picLocks noChangeAspect="1" noChangeArrowheads="1"/>
          </p:cNvPicPr>
          <p:nvPr/>
        </p:nvPicPr>
        <p:blipFill>
          <a:blip r:embed="rId3" cstate="print"/>
          <a:srcRect/>
          <a:stretch>
            <a:fillRect/>
          </a:stretch>
        </p:blipFill>
        <p:spPr bwMode="auto">
          <a:xfrm>
            <a:off x="323850" y="1479550"/>
            <a:ext cx="8569325" cy="4037013"/>
          </a:xfrm>
          <a:prstGeom prst="rect">
            <a:avLst/>
          </a:prstGeom>
          <a:noFill/>
          <a:ln w="9525">
            <a:noFill/>
            <a:miter lim="800000"/>
            <a:headEnd/>
            <a:tailEnd/>
          </a:ln>
        </p:spPr>
      </p:pic>
      <p:sp>
        <p:nvSpPr>
          <p:cNvPr id="4" name="Rectangle 2"/>
          <p:cNvSpPr txBox="1">
            <a:spLocks noRot="1" noChangeArrowheads="1"/>
          </p:cNvSpPr>
          <p:nvPr/>
        </p:nvSpPr>
        <p:spPr bwMode="auto">
          <a:xfrm>
            <a:off x="685800" y="3810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smtClean="0">
                <a:ln>
                  <a:noFill/>
                </a:ln>
                <a:solidFill>
                  <a:schemeClr val="tx2"/>
                </a:solidFill>
                <a:effectLst/>
                <a:uLnTx/>
                <a:uFillTx/>
                <a:latin typeface="+mj-lt"/>
                <a:ea typeface="+mj-ea"/>
                <a:cs typeface="+mj-cs"/>
              </a:rPr>
              <a:t>数字音频</a:t>
            </a:r>
            <a:endParaRPr kumimoji="0" lang="zh-CN" altLang="en-US" sz="34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Rot="1" noChangeArrowheads="1"/>
          </p:cNvSpPr>
          <p:nvPr>
            <p:ph type="body" idx="4294967295"/>
          </p:nvPr>
        </p:nvSpPr>
        <p:spPr/>
        <p:txBody>
          <a:bodyPr/>
          <a:lstStyle/>
          <a:p>
            <a:pPr eaLnBrk="1" hangingPunct="1"/>
            <a:r>
              <a:rPr lang="zh-CN" altLang="en-US" sz="2800" dirty="0" smtClean="0">
                <a:solidFill>
                  <a:srgbClr val="FF0000"/>
                </a:solidFill>
                <a:latin typeface="黑体" pitchFamily="49" charset="-122"/>
                <a:ea typeface="黑体" pitchFamily="49" charset="-122"/>
              </a:rPr>
              <a:t>采样（</a:t>
            </a:r>
            <a:r>
              <a:rPr lang="en-US" altLang="zh-CN" sz="2800" dirty="0" smtClean="0">
                <a:solidFill>
                  <a:srgbClr val="FF0000"/>
                </a:solidFill>
                <a:latin typeface="黑体" pitchFamily="49" charset="-122"/>
                <a:ea typeface="黑体" pitchFamily="49" charset="-122"/>
              </a:rPr>
              <a:t>sampling</a:t>
            </a:r>
            <a:r>
              <a:rPr lang="zh-CN" altLang="en-US" sz="2800" dirty="0" smtClean="0">
                <a:solidFill>
                  <a:srgbClr val="FF0000"/>
                </a:solidFill>
                <a:latin typeface="黑体" pitchFamily="49" charset="-122"/>
                <a:ea typeface="黑体" pitchFamily="49" charset="-122"/>
              </a:rPr>
              <a:t>）</a:t>
            </a:r>
            <a:r>
              <a:rPr lang="zh-CN" altLang="en-US" sz="2800" dirty="0" smtClean="0"/>
              <a:t>：时间上的离散化</a:t>
            </a:r>
          </a:p>
          <a:p>
            <a:pPr eaLnBrk="1" hangingPunct="1"/>
            <a:r>
              <a:rPr lang="zh-CN" altLang="en-US" sz="2800" dirty="0" smtClean="0">
                <a:solidFill>
                  <a:srgbClr val="FF0000"/>
                </a:solidFill>
                <a:latin typeface="黑体" pitchFamily="49" charset="-122"/>
                <a:ea typeface="黑体" pitchFamily="49" charset="-122"/>
              </a:rPr>
              <a:t>量化（</a:t>
            </a:r>
            <a:r>
              <a:rPr lang="en-US" altLang="zh-CN" sz="2800" dirty="0" smtClean="0">
                <a:solidFill>
                  <a:srgbClr val="FF0000"/>
                </a:solidFill>
                <a:latin typeface="黑体" pitchFamily="49" charset="-122"/>
                <a:ea typeface="黑体" pitchFamily="49" charset="-122"/>
              </a:rPr>
              <a:t>quantization</a:t>
            </a:r>
            <a:r>
              <a:rPr lang="zh-CN" altLang="en-US" sz="2800" dirty="0" smtClean="0">
                <a:solidFill>
                  <a:srgbClr val="FF0000"/>
                </a:solidFill>
                <a:latin typeface="黑体" pitchFamily="49" charset="-122"/>
                <a:ea typeface="黑体" pitchFamily="49" charset="-122"/>
              </a:rPr>
              <a:t>）</a:t>
            </a:r>
            <a:r>
              <a:rPr lang="zh-CN" altLang="en-US" sz="2800" dirty="0" smtClean="0"/>
              <a:t>：幅度上的离散化</a:t>
            </a:r>
          </a:p>
        </p:txBody>
      </p:sp>
      <p:pic>
        <p:nvPicPr>
          <p:cNvPr id="19460" name="Picture 4"/>
          <p:cNvPicPr>
            <a:picLocks noGrp="1" noChangeAspect="1" noChangeArrowheads="1"/>
          </p:cNvPicPr>
          <p:nvPr>
            <p:ph sz="half" idx="4294967295"/>
          </p:nvPr>
        </p:nvPicPr>
        <p:blipFill>
          <a:blip r:embed="rId2" cstate="print"/>
          <a:srcRect/>
          <a:stretch>
            <a:fillRect/>
          </a:stretch>
        </p:blipFill>
        <p:spPr>
          <a:xfrm>
            <a:off x="898525" y="2924175"/>
            <a:ext cx="7345363" cy="3551238"/>
          </a:xfrm>
          <a:solidFill>
            <a:srgbClr val="FFFFFF"/>
          </a:solidFill>
        </p:spPr>
      </p:pic>
      <p:sp>
        <p:nvSpPr>
          <p:cNvPr id="5" name="Rectangle 2"/>
          <p:cNvSpPr txBox="1">
            <a:spLocks noRot="1" noChangeArrowheads="1"/>
          </p:cNvSpPr>
          <p:nvPr/>
        </p:nvSpPr>
        <p:spPr bwMode="auto">
          <a:xfrm>
            <a:off x="685800" y="381000"/>
            <a:ext cx="7772400" cy="8382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3400" b="1" i="0" u="none" strike="noStrike" kern="0" cap="none" spc="0" normalizeH="0" baseline="0" noProof="0" smtClean="0">
                <a:ln>
                  <a:noFill/>
                </a:ln>
                <a:solidFill>
                  <a:schemeClr val="tx2"/>
                </a:solidFill>
                <a:effectLst/>
                <a:uLnTx/>
                <a:uFillTx/>
                <a:latin typeface="+mj-lt"/>
                <a:ea typeface="+mj-ea"/>
                <a:cs typeface="+mj-cs"/>
              </a:rPr>
              <a:t>数字音频</a:t>
            </a:r>
            <a:endParaRPr kumimoji="0" lang="zh-CN" altLang="en-US" sz="3400" b="1"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20483" name="Rectangle 3"/>
          <p:cNvSpPr>
            <a:spLocks noGrp="1" noRot="1" noChangeArrowheads="1"/>
          </p:cNvSpPr>
          <p:nvPr>
            <p:ph type="body" idx="4294967295"/>
          </p:nvPr>
        </p:nvSpPr>
        <p:spPr/>
        <p:txBody>
          <a:bodyPr/>
          <a:lstStyle/>
          <a:p>
            <a:pPr eaLnBrk="1" hangingPunct="1">
              <a:spcBef>
                <a:spcPts val="1200"/>
              </a:spcBef>
            </a:pPr>
            <a:r>
              <a:rPr lang="zh-CN" altLang="en-US" dirty="0" smtClean="0"/>
              <a:t>数字化音频的质量取决于两个重要参数</a:t>
            </a:r>
            <a:endParaRPr lang="zh-CN" altLang="en-US" dirty="0" smtClean="0">
              <a:solidFill>
                <a:srgbClr val="FF3300"/>
              </a:solidFill>
              <a:latin typeface="Times New Roman" pitchFamily="18" charset="0"/>
              <a:ea typeface="方正舒体" pitchFamily="2" charset="-122"/>
            </a:endParaRPr>
          </a:p>
          <a:p>
            <a:pPr lvl="1" eaLnBrk="1" hangingPunct="1">
              <a:spcBef>
                <a:spcPts val="1200"/>
              </a:spcBef>
            </a:pPr>
            <a:r>
              <a:rPr lang="zh-CN" altLang="en-US" sz="2400" dirty="0" smtClean="0">
                <a:solidFill>
                  <a:srgbClr val="FF0000"/>
                </a:solidFill>
                <a:latin typeface="Times New Roman" pitchFamily="18" charset="0"/>
                <a:ea typeface="黑体" pitchFamily="49" charset="-122"/>
              </a:rPr>
              <a:t>采样频率</a:t>
            </a:r>
            <a:r>
              <a:rPr lang="zh-CN" altLang="en-US" sz="2400" dirty="0" smtClean="0">
                <a:latin typeface="Times New Roman" pitchFamily="18" charset="0"/>
              </a:rPr>
              <a:t>：每秒钟采集多少个声音样本</a:t>
            </a:r>
            <a:endParaRPr lang="zh-CN" altLang="en-US" sz="2400" dirty="0" smtClean="0">
              <a:solidFill>
                <a:srgbClr val="FF3300"/>
              </a:solidFill>
              <a:latin typeface="Times New Roman" pitchFamily="18" charset="0"/>
              <a:ea typeface="方正舒体" pitchFamily="2" charset="-122"/>
            </a:endParaRPr>
          </a:p>
          <a:p>
            <a:pPr lvl="1" eaLnBrk="1" hangingPunct="1">
              <a:spcBef>
                <a:spcPts val="1200"/>
              </a:spcBef>
            </a:pPr>
            <a:r>
              <a:rPr lang="zh-CN" altLang="en-US" sz="2400" dirty="0" smtClean="0">
                <a:solidFill>
                  <a:srgbClr val="FF0000"/>
                </a:solidFill>
                <a:latin typeface="Times New Roman" pitchFamily="18" charset="0"/>
                <a:ea typeface="黑体" pitchFamily="49" charset="-122"/>
              </a:rPr>
              <a:t>量化位数</a:t>
            </a:r>
            <a:r>
              <a:rPr lang="zh-CN" altLang="en-US" sz="2400" dirty="0" smtClean="0">
                <a:latin typeface="Times New Roman" pitchFamily="18" charset="0"/>
              </a:rPr>
              <a:t>：每个声音样本用多少位来表示</a:t>
            </a:r>
            <a:r>
              <a:rPr lang="en-US" altLang="zh-CN" sz="2400" dirty="0" smtClean="0">
                <a:latin typeface="Times New Roman" pitchFamily="18" charset="0"/>
              </a:rPr>
              <a:t>(bit per sample, bps)</a:t>
            </a:r>
            <a:r>
              <a:rPr lang="zh-CN" altLang="en-US" sz="2400" dirty="0" smtClean="0">
                <a:latin typeface="Times New Roman" pitchFamily="18" charset="0"/>
              </a:rPr>
              <a:t>，即</a:t>
            </a:r>
            <a:r>
              <a:rPr lang="zh-CN" altLang="en-US" sz="2400" b="1" dirty="0" smtClean="0">
                <a:solidFill>
                  <a:srgbClr val="FF0000"/>
                </a:solidFill>
                <a:latin typeface="Times New Roman" pitchFamily="18" charset="0"/>
              </a:rPr>
              <a:t>量化精度</a:t>
            </a:r>
          </a:p>
          <a:p>
            <a:pPr lvl="2" eaLnBrk="1" hangingPunct="1">
              <a:spcBef>
                <a:spcPts val="1200"/>
              </a:spcBef>
            </a:pPr>
            <a:r>
              <a:rPr lang="zh-CN" altLang="en-US" sz="2000" dirty="0" smtClean="0">
                <a:latin typeface="Times New Roman" pitchFamily="18" charset="0"/>
              </a:rPr>
              <a:t>位数越多，声音质量越高，而存储空间也越多</a:t>
            </a:r>
          </a:p>
          <a:p>
            <a:pPr lvl="2" eaLnBrk="1" hangingPunct="1">
              <a:spcBef>
                <a:spcPts val="1200"/>
              </a:spcBef>
            </a:pPr>
            <a:r>
              <a:rPr lang="zh-CN" altLang="en-US" sz="2000" dirty="0" smtClean="0">
                <a:latin typeface="Times New Roman" pitchFamily="18" charset="0"/>
              </a:rPr>
              <a:t>位数越少，声音质量越低，存储空间也越少</a:t>
            </a: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21507" name="Rectangle 3"/>
          <p:cNvSpPr>
            <a:spLocks noGrp="1" noRot="1" noChangeArrowheads="1"/>
          </p:cNvSpPr>
          <p:nvPr>
            <p:ph type="body" idx="4294967295"/>
          </p:nvPr>
        </p:nvSpPr>
        <p:spPr/>
        <p:txBody>
          <a:bodyPr/>
          <a:lstStyle/>
          <a:p>
            <a:pPr eaLnBrk="1" hangingPunct="1"/>
            <a:r>
              <a:rPr lang="zh-CN" altLang="en-US" sz="2800" dirty="0" smtClean="0">
                <a:solidFill>
                  <a:srgbClr val="FF0000"/>
                </a:solidFill>
                <a:latin typeface="黑体" pitchFamily="49" charset="-122"/>
                <a:ea typeface="黑体" pitchFamily="49" charset="-122"/>
              </a:rPr>
              <a:t>采样定理（</a:t>
            </a:r>
            <a:r>
              <a:rPr lang="en-US" altLang="zh-CN" sz="2800" dirty="0" err="1" smtClean="0">
                <a:solidFill>
                  <a:srgbClr val="FF0000"/>
                </a:solidFill>
                <a:latin typeface="黑体" pitchFamily="49" charset="-122"/>
                <a:ea typeface="黑体" pitchFamily="49" charset="-122"/>
              </a:rPr>
              <a:t>Nyquist</a:t>
            </a:r>
            <a:r>
              <a:rPr lang="en-US" altLang="zh-CN" sz="2800" dirty="0" smtClean="0">
                <a:solidFill>
                  <a:srgbClr val="FF0000"/>
                </a:solidFill>
                <a:latin typeface="黑体" pitchFamily="49" charset="-122"/>
                <a:ea typeface="黑体" pitchFamily="49" charset="-122"/>
              </a:rPr>
              <a:t> theory</a:t>
            </a:r>
            <a:r>
              <a:rPr lang="zh-CN" altLang="en-US" sz="2800" dirty="0" smtClean="0">
                <a:solidFill>
                  <a:srgbClr val="FF0000"/>
                </a:solidFill>
                <a:latin typeface="黑体" pitchFamily="49" charset="-122"/>
                <a:ea typeface="黑体" pitchFamily="49" charset="-122"/>
              </a:rPr>
              <a:t>）</a:t>
            </a:r>
            <a:endParaRPr lang="en-US" altLang="zh-CN" sz="2800" dirty="0" smtClean="0">
              <a:solidFill>
                <a:srgbClr val="FF0000"/>
              </a:solidFill>
              <a:latin typeface="黑体" pitchFamily="49" charset="-122"/>
              <a:ea typeface="黑体" pitchFamily="49" charset="-122"/>
            </a:endParaRPr>
          </a:p>
          <a:p>
            <a:pPr lvl="1" eaLnBrk="1" hangingPunct="1"/>
            <a:r>
              <a:rPr lang="zh-CN" altLang="en-US" sz="2300" dirty="0" smtClean="0">
                <a:latin typeface="Times New Roman" pitchFamily="18" charset="0"/>
              </a:rPr>
              <a:t>奈奎斯特理论指出：采样频率不应低于声音信号最高频率的两倍，这样就能把以数字表达的声音还原成原来的声音</a:t>
            </a:r>
          </a:p>
          <a:p>
            <a:pPr lvl="1" eaLnBrk="1" hangingPunct="1">
              <a:buFont typeface="Wingdings" pitchFamily="2" charset="2"/>
              <a:buNone/>
            </a:pPr>
            <a:r>
              <a:rPr lang="zh-CN" altLang="en-US" sz="2300" dirty="0" smtClean="0">
                <a:latin typeface="Times New Roman" pitchFamily="18" charset="0"/>
              </a:rPr>
              <a:t>                         </a:t>
            </a:r>
            <a:endParaRPr lang="en-US" altLang="zh-CN" sz="2300" dirty="0" smtClean="0">
              <a:solidFill>
                <a:schemeClr val="hlink"/>
              </a:solidFill>
              <a:latin typeface="Times New Roman" pitchFamily="18" charset="0"/>
              <a:ea typeface="华文新魏" pitchFamily="2" charset="-122"/>
            </a:endParaRPr>
          </a:p>
          <a:p>
            <a:pPr lvl="1" eaLnBrk="1" hangingPunct="1"/>
            <a:endParaRPr lang="zh-CN" altLang="en-US" sz="2300" dirty="0" smtClean="0">
              <a:latin typeface="Times New Roman" pitchFamily="18" charset="0"/>
            </a:endParaRPr>
          </a:p>
          <a:p>
            <a:pPr lvl="1" eaLnBrk="1" hangingPunct="1"/>
            <a:endParaRPr lang="zh-CN" altLang="en-US" sz="2300" dirty="0" smtClean="0">
              <a:latin typeface="Times New Roman" pitchFamily="18" charset="0"/>
            </a:endParaRPr>
          </a:p>
          <a:p>
            <a:pPr lvl="1" eaLnBrk="1" hangingPunct="1"/>
            <a:r>
              <a:rPr lang="zh-CN" altLang="en-US" sz="2300" dirty="0" smtClean="0">
                <a:latin typeface="Times New Roman" pitchFamily="18" charset="0"/>
              </a:rPr>
              <a:t>人类听觉的频率范围大约为：</a:t>
            </a:r>
            <a:r>
              <a:rPr lang="en-US" altLang="zh-CN" sz="2300" dirty="0" smtClean="0">
                <a:latin typeface="Times New Roman" pitchFamily="18" charset="0"/>
              </a:rPr>
              <a:t>20~20kHz</a:t>
            </a:r>
            <a:r>
              <a:rPr lang="zh-CN" altLang="en-US" sz="2300" dirty="0" smtClean="0">
                <a:latin typeface="Times New Roman" pitchFamily="18" charset="0"/>
              </a:rPr>
              <a:t>，为保证不失真，采样频率应在</a:t>
            </a:r>
            <a:r>
              <a:rPr lang="en-US" altLang="zh-CN" sz="2300" dirty="0" smtClean="0">
                <a:latin typeface="Times New Roman" pitchFamily="18" charset="0"/>
              </a:rPr>
              <a:t>40kHz</a:t>
            </a:r>
            <a:r>
              <a:rPr lang="zh-CN" altLang="en-US" sz="2300" dirty="0" smtClean="0">
                <a:latin typeface="Times New Roman" pitchFamily="18" charset="0"/>
              </a:rPr>
              <a:t>左右</a:t>
            </a:r>
          </a:p>
          <a:p>
            <a:pPr lvl="1" eaLnBrk="1" hangingPunct="1"/>
            <a:r>
              <a:rPr lang="zh-CN" altLang="en-US" sz="2300" dirty="0" smtClean="0">
                <a:latin typeface="Times New Roman" pitchFamily="18" charset="0"/>
              </a:rPr>
              <a:t>常用的采样频率有：</a:t>
            </a:r>
            <a:r>
              <a:rPr lang="en-US" altLang="zh-CN" sz="2300" dirty="0" smtClean="0">
                <a:latin typeface="Times New Roman" pitchFamily="18" charset="0"/>
              </a:rPr>
              <a:t>8kHz, 11.025kHz, 22.05kHz, 16kHz, 37.8kHz, 44.1kHz, 48kHz</a:t>
            </a:r>
            <a:endParaRPr lang="zh-CN" altLang="en-US" sz="2300" dirty="0" smtClean="0">
              <a:latin typeface="Times New Roman" pitchFamily="18" charset="0"/>
            </a:endParaRPr>
          </a:p>
        </p:txBody>
      </p:sp>
      <p:sp>
        <p:nvSpPr>
          <p:cNvPr id="21508" name="Rectangle 4"/>
          <p:cNvSpPr>
            <a:spLocks noChangeArrowheads="1"/>
          </p:cNvSpPr>
          <p:nvPr/>
        </p:nvSpPr>
        <p:spPr bwMode="auto">
          <a:xfrm>
            <a:off x="2916238" y="2998788"/>
            <a:ext cx="3457575" cy="935037"/>
          </a:xfrm>
          <a:prstGeom prst="rect">
            <a:avLst/>
          </a:prstGeom>
          <a:solidFill>
            <a:schemeClr val="accent1"/>
          </a:solidFill>
          <a:ln w="9525">
            <a:solidFill>
              <a:schemeClr val="tx1"/>
            </a:solidFill>
            <a:miter lim="800000"/>
            <a:headEnd/>
            <a:tailEnd/>
          </a:ln>
        </p:spPr>
        <p:txBody>
          <a:bodyPr wrap="none" anchor="ctr"/>
          <a:lstStyle/>
          <a:p>
            <a:pPr algn="ctr"/>
            <a:r>
              <a:rPr lang="en-US" altLang="zh-CN" sz="3200">
                <a:solidFill>
                  <a:srgbClr val="FF3300"/>
                </a:solidFill>
              </a:rPr>
              <a:t>f</a:t>
            </a:r>
            <a:r>
              <a:rPr lang="en-US" altLang="zh-CN" sz="3200" baseline="-25000">
                <a:solidFill>
                  <a:srgbClr val="FF3300"/>
                </a:solidFill>
              </a:rPr>
              <a:t>s</a:t>
            </a:r>
            <a:r>
              <a:rPr lang="en-US" altLang="zh-CN" sz="3200">
                <a:solidFill>
                  <a:srgbClr val="FF3300"/>
                </a:solidFill>
              </a:rPr>
              <a:t>   &gt;=  2f</a:t>
            </a:r>
            <a:r>
              <a:rPr lang="en-US" altLang="zh-CN" sz="3200" baseline="-25000">
                <a:solidFill>
                  <a:srgbClr val="FF3300"/>
                </a:solidFill>
              </a:rPr>
              <a:t>max</a:t>
            </a:r>
            <a:endParaRPr lang="zh-CN" altLang="en-US" sz="3200" baseline="-25000">
              <a:solidFill>
                <a:srgbClr val="FF3300"/>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22531" name="Rectangle 3"/>
          <p:cNvSpPr>
            <a:spLocks noGrp="1" noRot="1" noChangeArrowheads="1"/>
          </p:cNvSpPr>
          <p:nvPr>
            <p:ph type="body" idx="4294967295"/>
          </p:nvPr>
        </p:nvSpPr>
        <p:spPr>
          <a:xfrm>
            <a:off x="685800" y="1447800"/>
            <a:ext cx="7772400" cy="1143000"/>
          </a:xfrm>
        </p:spPr>
        <p:txBody>
          <a:bodyPr/>
          <a:lstStyle/>
          <a:p>
            <a:pPr marL="342900" lvl="1" indent="-342900" eaLnBrk="1" hangingPunct="1"/>
            <a:r>
              <a:rPr lang="zh-CN" altLang="en-US" b="1" dirty="0" smtClean="0">
                <a:solidFill>
                  <a:srgbClr val="FF0000"/>
                </a:solidFill>
                <a:latin typeface="Times New Roman" pitchFamily="18" charset="0"/>
              </a:rPr>
              <a:t>量化位数</a:t>
            </a:r>
            <a:r>
              <a:rPr lang="zh-CN" altLang="en-US" b="1" dirty="0" smtClean="0">
                <a:latin typeface="Times New Roman" pitchFamily="18" charset="0"/>
              </a:rPr>
              <a:t>：对每个采样点幅度进行量化所需要的二进制位数，</a:t>
            </a:r>
            <a:r>
              <a:rPr lang="zh-CN" altLang="en-US" b="1" dirty="0" smtClean="0">
                <a:latin typeface="Times New Roman" pitchFamily="18" charset="0"/>
                <a:ea typeface="楷体_GB2312" pitchFamily="49" charset="-122"/>
              </a:rPr>
              <a:t>它决定了模拟信号数字化以后的动态范围。</a:t>
            </a:r>
            <a:r>
              <a:rPr lang="zh-CN" altLang="en-US" b="1" dirty="0" smtClean="0">
                <a:latin typeface="Times New Roman" pitchFamily="18" charset="0"/>
              </a:rPr>
              <a:t>常用的有</a:t>
            </a:r>
            <a:r>
              <a:rPr lang="en-US" altLang="zh-CN" b="1" dirty="0" smtClean="0">
                <a:latin typeface="Times New Roman" pitchFamily="18" charset="0"/>
              </a:rPr>
              <a:t>8</a:t>
            </a:r>
            <a:r>
              <a:rPr lang="zh-CN" altLang="en-US" b="1" dirty="0" smtClean="0">
                <a:latin typeface="Times New Roman" pitchFamily="18" charset="0"/>
              </a:rPr>
              <a:t>位、</a:t>
            </a:r>
            <a:r>
              <a:rPr lang="en-US" altLang="zh-CN" b="1" dirty="0" smtClean="0">
                <a:latin typeface="Times New Roman" pitchFamily="18" charset="0"/>
              </a:rPr>
              <a:t>12</a:t>
            </a:r>
            <a:r>
              <a:rPr lang="zh-CN" altLang="en-US" b="1" dirty="0" smtClean="0">
                <a:latin typeface="Times New Roman" pitchFamily="18" charset="0"/>
              </a:rPr>
              <a:t>位和</a:t>
            </a:r>
            <a:r>
              <a:rPr lang="en-US" altLang="zh-CN" b="1" dirty="0" smtClean="0">
                <a:latin typeface="Times New Roman" pitchFamily="18" charset="0"/>
              </a:rPr>
              <a:t>16</a:t>
            </a:r>
            <a:r>
              <a:rPr lang="zh-CN" altLang="en-US" b="1" dirty="0" smtClean="0">
                <a:latin typeface="Times New Roman" pitchFamily="18" charset="0"/>
              </a:rPr>
              <a:t>位</a:t>
            </a:r>
          </a:p>
        </p:txBody>
      </p:sp>
      <p:grpSp>
        <p:nvGrpSpPr>
          <p:cNvPr id="2" name="Group 7"/>
          <p:cNvGrpSpPr>
            <a:grpSpLocks/>
          </p:cNvGrpSpPr>
          <p:nvPr/>
        </p:nvGrpSpPr>
        <p:grpSpPr bwMode="auto">
          <a:xfrm>
            <a:off x="755650" y="2933700"/>
            <a:ext cx="3744913" cy="3314700"/>
            <a:chOff x="1610" y="1752"/>
            <a:chExt cx="2359" cy="2088"/>
          </a:xfrm>
        </p:grpSpPr>
        <p:sp>
          <p:nvSpPr>
            <p:cNvPr id="22534" name="Rectangle 5"/>
            <p:cNvSpPr>
              <a:spLocks noChangeArrowheads="1"/>
            </p:cNvSpPr>
            <p:nvPr/>
          </p:nvSpPr>
          <p:spPr bwMode="auto">
            <a:xfrm>
              <a:off x="1610" y="1752"/>
              <a:ext cx="2359" cy="2088"/>
            </a:xfrm>
            <a:prstGeom prst="rect">
              <a:avLst/>
            </a:prstGeom>
            <a:solidFill>
              <a:schemeClr val="accent1"/>
            </a:solidFill>
            <a:ln w="28575">
              <a:solidFill>
                <a:srgbClr val="FF3300"/>
              </a:solidFill>
              <a:miter lim="800000"/>
              <a:headEnd/>
              <a:tailEnd/>
            </a:ln>
          </p:spPr>
          <p:txBody>
            <a:bodyPr wrap="none" anchor="ctr"/>
            <a:lstStyle/>
            <a:p>
              <a:endParaRPr lang="zh-CN" altLang="en-US"/>
            </a:p>
          </p:txBody>
        </p:sp>
        <p:sp>
          <p:nvSpPr>
            <p:cNvPr id="22535" name="Text Box 4"/>
            <p:cNvSpPr txBox="1">
              <a:spLocks noChangeArrowheads="1"/>
            </p:cNvSpPr>
            <p:nvPr/>
          </p:nvSpPr>
          <p:spPr bwMode="auto">
            <a:xfrm>
              <a:off x="1697" y="1842"/>
              <a:ext cx="2272" cy="1908"/>
            </a:xfrm>
            <a:prstGeom prst="rect">
              <a:avLst/>
            </a:prstGeom>
            <a:solidFill>
              <a:schemeClr val="accent1"/>
            </a:solidFill>
            <a:ln w="9525">
              <a:noFill/>
              <a:miter lim="800000"/>
              <a:headEnd/>
              <a:tailEnd/>
            </a:ln>
          </p:spPr>
          <p:txBody>
            <a:bodyPr>
              <a:spAutoFit/>
            </a:bodyPr>
            <a:lstStyle/>
            <a:p>
              <a:pPr>
                <a:spcBef>
                  <a:spcPct val="20000"/>
                </a:spcBef>
              </a:pPr>
              <a:r>
                <a:rPr kumimoji="1" lang="zh-CN" altLang="en-US" sz="1800" dirty="0">
                  <a:latin typeface="Times New Roman" pitchFamily="18" charset="0"/>
                  <a:ea typeface="楷体_GB2312" pitchFamily="49" charset="-122"/>
                </a:rPr>
                <a:t> </a:t>
              </a:r>
              <a:r>
                <a:rPr kumimoji="1" lang="zh-CN" altLang="en-US" sz="1800" b="1" dirty="0" smtClean="0">
                  <a:latin typeface="Times New Roman" pitchFamily="18" charset="0"/>
                  <a:ea typeface="楷体_GB2312" pitchFamily="49" charset="-122"/>
                </a:rPr>
                <a:t>电压</a:t>
              </a:r>
              <a:r>
                <a:rPr kumimoji="1" lang="zh-CN" altLang="en-US" sz="1800" b="1" dirty="0">
                  <a:latin typeface="Times New Roman" pitchFamily="18" charset="0"/>
                  <a:ea typeface="楷体_GB2312" pitchFamily="49" charset="-122"/>
                </a:rPr>
                <a:t>范围         </a:t>
              </a:r>
              <a:r>
                <a:rPr kumimoji="1" lang="zh-CN" altLang="en-US" sz="1800" b="1" dirty="0" smtClean="0">
                  <a:latin typeface="Times New Roman" pitchFamily="18" charset="0"/>
                  <a:ea typeface="楷体_GB2312" pitchFamily="49" charset="-122"/>
                </a:rPr>
                <a:t>   量化         </a:t>
              </a:r>
              <a:r>
                <a:rPr kumimoji="1" lang="zh-CN" altLang="en-US" sz="1800" b="1" dirty="0">
                  <a:latin typeface="Times New Roman" pitchFamily="18" charset="0"/>
                  <a:ea typeface="楷体_GB2312" pitchFamily="49" charset="-122"/>
                </a:rPr>
                <a:t>编码</a:t>
              </a:r>
              <a:endParaRPr kumimoji="1" lang="en-US" altLang="zh-CN" sz="1800" b="1" dirty="0">
                <a:latin typeface="Times New Roman" pitchFamily="18" charset="0"/>
                <a:ea typeface="楷体_GB2312" pitchFamily="49" charset="-122"/>
              </a:endParaRPr>
            </a:p>
            <a:p>
              <a:pPr>
                <a:spcBef>
                  <a:spcPct val="20000"/>
                </a:spcBef>
              </a:pPr>
              <a:r>
                <a:rPr kumimoji="1" lang="zh-CN" altLang="en-US" sz="1800" b="1" dirty="0">
                  <a:latin typeface="Times New Roman" pitchFamily="18" charset="0"/>
                  <a:ea typeface="楷体_GB2312" pitchFamily="49" charset="-122"/>
                </a:rPr>
                <a:t>  0.5 ~  0.7        	 3           	011</a:t>
              </a:r>
            </a:p>
            <a:p>
              <a:pPr>
                <a:spcBef>
                  <a:spcPct val="20000"/>
                </a:spcBef>
              </a:pPr>
              <a:r>
                <a:rPr kumimoji="1" lang="zh-CN" altLang="en-US" sz="1800" b="1" dirty="0">
                  <a:latin typeface="Times New Roman" pitchFamily="18" charset="0"/>
                  <a:ea typeface="楷体_GB2312" pitchFamily="49" charset="-122"/>
                </a:rPr>
                <a:t>  0.3 ~  0.5        	 2           	010</a:t>
              </a:r>
            </a:p>
            <a:p>
              <a:pPr>
                <a:spcBef>
                  <a:spcPct val="20000"/>
                </a:spcBef>
              </a:pPr>
              <a:r>
                <a:rPr kumimoji="1" lang="zh-CN" altLang="en-US" sz="1800" b="1" dirty="0">
                  <a:latin typeface="Times New Roman" pitchFamily="18" charset="0"/>
                  <a:ea typeface="楷体_GB2312" pitchFamily="49" charset="-122"/>
                </a:rPr>
                <a:t>  0.1 ~  0.3        	 1           	001</a:t>
              </a:r>
            </a:p>
            <a:p>
              <a:pPr>
                <a:spcBef>
                  <a:spcPct val="20000"/>
                </a:spcBef>
              </a:pPr>
              <a:r>
                <a:rPr kumimoji="1" lang="zh-CN" altLang="en-US" sz="1800" b="1" dirty="0">
                  <a:latin typeface="Times New Roman" pitchFamily="18" charset="0"/>
                  <a:ea typeface="楷体_GB2312" pitchFamily="49" charset="-122"/>
                </a:rPr>
                <a:t> -0.1 ~  0.1         	 0           	000</a:t>
              </a:r>
            </a:p>
            <a:p>
              <a:pPr>
                <a:spcBef>
                  <a:spcPct val="20000"/>
                </a:spcBef>
              </a:pPr>
              <a:r>
                <a:rPr kumimoji="1" lang="zh-CN" altLang="en-US" sz="1800" b="1" dirty="0">
                  <a:latin typeface="Times New Roman" pitchFamily="18" charset="0"/>
                  <a:ea typeface="楷体_GB2312" pitchFamily="49" charset="-122"/>
                </a:rPr>
                <a:t> -0.3 ~ -0.1       	-1           	111</a:t>
              </a:r>
            </a:p>
            <a:p>
              <a:pPr>
                <a:spcBef>
                  <a:spcPct val="20000"/>
                </a:spcBef>
              </a:pPr>
              <a:r>
                <a:rPr kumimoji="1" lang="zh-CN" altLang="en-US" sz="1800" b="1" dirty="0">
                  <a:latin typeface="Times New Roman" pitchFamily="18" charset="0"/>
                  <a:ea typeface="楷体_GB2312" pitchFamily="49" charset="-122"/>
                </a:rPr>
                <a:t> -0.5 ~ -0.3       	-2           	110</a:t>
              </a:r>
            </a:p>
            <a:p>
              <a:pPr>
                <a:spcBef>
                  <a:spcPct val="20000"/>
                </a:spcBef>
              </a:pPr>
              <a:r>
                <a:rPr kumimoji="1" lang="zh-CN" altLang="en-US" sz="1800" b="1" dirty="0">
                  <a:latin typeface="Times New Roman" pitchFamily="18" charset="0"/>
                  <a:ea typeface="楷体_GB2312" pitchFamily="49" charset="-122"/>
                </a:rPr>
                <a:t> -0.7 ~ -0.5       	-3           	101</a:t>
              </a:r>
            </a:p>
            <a:p>
              <a:pPr>
                <a:spcBef>
                  <a:spcPct val="20000"/>
                </a:spcBef>
              </a:pPr>
              <a:r>
                <a:rPr kumimoji="1" lang="zh-CN" altLang="en-US" sz="1800" b="1" dirty="0">
                  <a:latin typeface="Times New Roman" pitchFamily="18" charset="0"/>
                  <a:ea typeface="楷体_GB2312" pitchFamily="49" charset="-122"/>
                </a:rPr>
                <a:t> -0.9 ~ -0.7        	-4           	100</a:t>
              </a:r>
            </a:p>
          </p:txBody>
        </p:sp>
      </p:grpSp>
      <p:sp>
        <p:nvSpPr>
          <p:cNvPr id="22533" name="Text Box 8"/>
          <p:cNvSpPr txBox="1">
            <a:spLocks noChangeArrowheads="1"/>
          </p:cNvSpPr>
          <p:nvPr/>
        </p:nvSpPr>
        <p:spPr bwMode="auto">
          <a:xfrm>
            <a:off x="4932363" y="3087231"/>
            <a:ext cx="3960812" cy="2246769"/>
          </a:xfrm>
          <a:prstGeom prst="rect">
            <a:avLst/>
          </a:prstGeom>
          <a:noFill/>
          <a:ln w="9525">
            <a:noFill/>
            <a:miter lim="800000"/>
            <a:headEnd/>
            <a:tailEnd/>
          </a:ln>
        </p:spPr>
        <p:txBody>
          <a:bodyPr>
            <a:spAutoFit/>
          </a:bodyPr>
          <a:lstStyle/>
          <a:p>
            <a:pPr>
              <a:spcBef>
                <a:spcPct val="50000"/>
              </a:spcBef>
            </a:pPr>
            <a:r>
              <a:rPr lang="en-US" altLang="zh-CN" sz="2000" dirty="0"/>
              <a:t>8</a:t>
            </a:r>
            <a:r>
              <a:rPr lang="zh-CN" altLang="en-US" sz="2000" dirty="0"/>
              <a:t>位：</a:t>
            </a:r>
            <a:r>
              <a:rPr lang="en-US" altLang="zh-CN" sz="2000" dirty="0"/>
              <a:t>256</a:t>
            </a:r>
            <a:r>
              <a:rPr lang="zh-CN" altLang="en-US" sz="2000" dirty="0"/>
              <a:t>个量化级（</a:t>
            </a:r>
            <a:r>
              <a:rPr lang="en-US" altLang="zh-CN" sz="2000" dirty="0"/>
              <a:t>0</a:t>
            </a:r>
            <a:r>
              <a:rPr lang="zh-CN" altLang="en-US" sz="2000" dirty="0"/>
              <a:t>～</a:t>
            </a:r>
            <a:r>
              <a:rPr lang="en-US" altLang="zh-CN" sz="2000" dirty="0"/>
              <a:t>255</a:t>
            </a:r>
            <a:r>
              <a:rPr lang="zh-CN" altLang="en-US" sz="2000" dirty="0"/>
              <a:t>）</a:t>
            </a:r>
          </a:p>
          <a:p>
            <a:pPr>
              <a:spcBef>
                <a:spcPct val="50000"/>
              </a:spcBef>
            </a:pPr>
            <a:r>
              <a:rPr lang="en-US" altLang="zh-CN" sz="2000" dirty="0"/>
              <a:t>16</a:t>
            </a:r>
            <a:r>
              <a:rPr lang="zh-CN" altLang="en-US" sz="2000" dirty="0"/>
              <a:t>位：</a:t>
            </a:r>
            <a:r>
              <a:rPr lang="en-US" altLang="zh-CN" sz="2000" dirty="0"/>
              <a:t>65 536</a:t>
            </a:r>
            <a:r>
              <a:rPr lang="zh-CN" altLang="en-US" sz="2000" dirty="0"/>
              <a:t>个量化级</a:t>
            </a:r>
          </a:p>
          <a:p>
            <a:pPr>
              <a:spcBef>
                <a:spcPct val="50000"/>
              </a:spcBef>
            </a:pPr>
            <a:r>
              <a:rPr lang="en-US" altLang="zh-CN" sz="2000" dirty="0">
                <a:solidFill>
                  <a:schemeClr val="tx2"/>
                </a:solidFill>
              </a:rPr>
              <a:t>16</a:t>
            </a:r>
            <a:r>
              <a:rPr lang="zh-CN" altLang="en-US" sz="2000" dirty="0">
                <a:solidFill>
                  <a:schemeClr val="tx2"/>
                </a:solidFill>
              </a:rPr>
              <a:t>位量化级足以表示从人耳刚刚听得见的极细微的声音到感觉难以忍受的巨大噪声这样大的声音范围</a:t>
            </a: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23555" name="Rectangle 3"/>
          <p:cNvSpPr>
            <a:spLocks noGrp="1" noRot="1" noChangeArrowheads="1"/>
          </p:cNvSpPr>
          <p:nvPr>
            <p:ph type="body" idx="4294967295"/>
          </p:nvPr>
        </p:nvSpPr>
        <p:spPr>
          <a:xfrm>
            <a:off x="457200" y="1600200"/>
            <a:ext cx="4114800" cy="4530725"/>
          </a:xfrm>
        </p:spPr>
        <p:txBody>
          <a:bodyPr/>
          <a:lstStyle/>
          <a:p>
            <a:pPr eaLnBrk="1" hangingPunct="1"/>
            <a:r>
              <a:rPr lang="zh-CN" altLang="en-US" sz="2400" dirty="0" smtClean="0"/>
              <a:t>量化可归纳为两类：</a:t>
            </a:r>
          </a:p>
          <a:p>
            <a:pPr lvl="1" eaLnBrk="1" hangingPunct="1"/>
            <a:r>
              <a:rPr lang="zh-CN" altLang="en-US" sz="2000" b="1" dirty="0" smtClean="0">
                <a:solidFill>
                  <a:srgbClr val="FF3300"/>
                </a:solidFill>
              </a:rPr>
              <a:t>均匀量化（线性量化）</a:t>
            </a:r>
            <a:r>
              <a:rPr lang="zh-CN" altLang="en-US" sz="2000" dirty="0" smtClean="0"/>
              <a:t>：采样相等的量化间隔对采样样本作量化。缺点：为适应幅度大的输入信号，同时又要满足精度高的要求，就需要增加样本的位数</a:t>
            </a:r>
            <a:endParaRPr lang="en-US" altLang="zh-CN" sz="2000" dirty="0" smtClean="0"/>
          </a:p>
          <a:p>
            <a:pPr lvl="1" eaLnBrk="1" hangingPunct="1"/>
            <a:r>
              <a:rPr lang="zh-CN" altLang="en-US" sz="2000" b="1" dirty="0" smtClean="0">
                <a:solidFill>
                  <a:srgbClr val="FF3300"/>
                </a:solidFill>
              </a:rPr>
              <a:t>非均匀量化（非线性量化）</a:t>
            </a:r>
            <a:r>
              <a:rPr lang="zh-CN" altLang="en-US" sz="2000" dirty="0" smtClean="0"/>
              <a:t>：对大的输入采用大的量化间隔，小的输入采用小的量化间隔。做到在满足精度要求的情况下使用较少的位数</a:t>
            </a:r>
          </a:p>
        </p:txBody>
      </p:sp>
      <p:pic>
        <p:nvPicPr>
          <p:cNvPr id="23556" name="Picture 3"/>
          <p:cNvPicPr>
            <a:picLocks noChangeAspect="1" noChangeArrowheads="1"/>
          </p:cNvPicPr>
          <p:nvPr/>
        </p:nvPicPr>
        <p:blipFill>
          <a:blip r:embed="rId2" cstate="print"/>
          <a:srcRect/>
          <a:stretch>
            <a:fillRect/>
          </a:stretch>
        </p:blipFill>
        <p:spPr bwMode="auto">
          <a:xfrm>
            <a:off x="5157788" y="1538327"/>
            <a:ext cx="3148012" cy="2500273"/>
          </a:xfrm>
          <a:prstGeom prst="rect">
            <a:avLst/>
          </a:prstGeom>
          <a:solidFill>
            <a:srgbClr val="FFFFFF"/>
          </a:solidFill>
          <a:ln w="9525">
            <a:noFill/>
            <a:miter lim="800000"/>
            <a:headEnd/>
            <a:tailEnd/>
          </a:ln>
        </p:spPr>
      </p:pic>
      <p:pic>
        <p:nvPicPr>
          <p:cNvPr id="23557" name="Picture 3"/>
          <p:cNvPicPr>
            <a:picLocks noChangeAspect="1" noChangeArrowheads="1"/>
          </p:cNvPicPr>
          <p:nvPr/>
        </p:nvPicPr>
        <p:blipFill>
          <a:blip r:embed="rId3" cstate="print"/>
          <a:srcRect/>
          <a:stretch>
            <a:fillRect/>
          </a:stretch>
        </p:blipFill>
        <p:spPr bwMode="auto">
          <a:xfrm>
            <a:off x="5216085" y="4150369"/>
            <a:ext cx="3089715" cy="2566343"/>
          </a:xfrm>
          <a:prstGeom prst="rect">
            <a:avLst/>
          </a:prstGeom>
          <a:solidFill>
            <a:srgbClr val="FFFFFF"/>
          </a:solidFill>
          <a:ln w="9525">
            <a:noFill/>
            <a:miter lim="800000"/>
            <a:headEnd/>
            <a:tailEnd/>
          </a:ln>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title" idx="4294967295"/>
          </p:nvPr>
        </p:nvSpPr>
        <p:spPr/>
        <p:txBody>
          <a:bodyPr/>
          <a:lstStyle/>
          <a:p>
            <a:pPr eaLnBrk="1" hangingPunct="1"/>
            <a:r>
              <a:rPr lang="zh-CN" altLang="en-US" b="1" dirty="0" smtClean="0"/>
              <a:t>数字音频</a:t>
            </a:r>
          </a:p>
        </p:txBody>
      </p:sp>
      <p:sp>
        <p:nvSpPr>
          <p:cNvPr id="24579" name="Rectangle 3"/>
          <p:cNvSpPr>
            <a:spLocks noGrp="1" noRot="1" noChangeArrowheads="1"/>
          </p:cNvSpPr>
          <p:nvPr>
            <p:ph type="body" idx="4294967295"/>
          </p:nvPr>
        </p:nvSpPr>
        <p:spPr/>
        <p:txBody>
          <a:bodyPr/>
          <a:lstStyle/>
          <a:p>
            <a:pPr eaLnBrk="1" hangingPunct="1"/>
            <a:r>
              <a:rPr lang="zh-CN" altLang="en-US" dirty="0" smtClean="0"/>
              <a:t>数字音频的存储</a:t>
            </a:r>
          </a:p>
          <a:p>
            <a:pPr lvl="1" eaLnBrk="1" hangingPunct="1"/>
            <a:r>
              <a:rPr lang="zh-CN" altLang="en-US" dirty="0" smtClean="0"/>
              <a:t>存储量的计算公式（假定不经压缩）</a:t>
            </a:r>
          </a:p>
          <a:p>
            <a:pPr lvl="1" eaLnBrk="1" hangingPunct="1">
              <a:buFont typeface="Wingdings" pitchFamily="2" charset="2"/>
              <a:buNone/>
            </a:pPr>
            <a:endParaRPr lang="en-US" altLang="zh-CN" dirty="0" smtClean="0">
              <a:solidFill>
                <a:schemeClr val="hlink"/>
              </a:solidFill>
              <a:latin typeface="Times New Roman" pitchFamily="18" charset="0"/>
            </a:endParaRPr>
          </a:p>
          <a:p>
            <a:pPr lvl="1" eaLnBrk="1" hangingPunct="1">
              <a:buFont typeface="Wingdings" pitchFamily="2" charset="2"/>
              <a:buNone/>
            </a:pPr>
            <a:endParaRPr lang="en-US" altLang="zh-CN" dirty="0" smtClean="0">
              <a:latin typeface="方正舒体" pitchFamily="2" charset="-122"/>
              <a:ea typeface="方正舒体" pitchFamily="2" charset="-122"/>
            </a:endParaRPr>
          </a:p>
          <a:p>
            <a:pPr lvl="1" eaLnBrk="1" hangingPunct="1"/>
            <a:endParaRPr lang="zh-CN" altLang="en-US" dirty="0" smtClean="0">
              <a:latin typeface="Times New Roman" pitchFamily="18" charset="0"/>
            </a:endParaRPr>
          </a:p>
          <a:p>
            <a:pPr lvl="1" eaLnBrk="1" hangingPunct="1"/>
            <a:endParaRPr lang="zh-CN" altLang="en-US" dirty="0" smtClean="0">
              <a:latin typeface="Times New Roman" pitchFamily="18" charset="0"/>
            </a:endParaRPr>
          </a:p>
          <a:p>
            <a:pPr lvl="1" eaLnBrk="1" hangingPunct="1"/>
            <a:endParaRPr lang="en-US" altLang="zh-CN" dirty="0" smtClean="0">
              <a:latin typeface="Times New Roman" pitchFamily="18" charset="0"/>
            </a:endParaRPr>
          </a:p>
          <a:p>
            <a:pPr lvl="1" eaLnBrk="1" hangingPunct="1"/>
            <a:r>
              <a:rPr lang="zh-CN" altLang="en-US" dirty="0" smtClean="0">
                <a:latin typeface="Times New Roman" pitchFamily="18" charset="0"/>
              </a:rPr>
              <a:t>如一分钟</a:t>
            </a:r>
            <a:r>
              <a:rPr lang="en-US" altLang="zh-CN" dirty="0" smtClean="0">
                <a:latin typeface="Times New Roman" pitchFamily="18" charset="0"/>
              </a:rPr>
              <a:t>CD-DA</a:t>
            </a:r>
            <a:r>
              <a:rPr lang="zh-CN" altLang="en-US" dirty="0" smtClean="0">
                <a:latin typeface="Times New Roman" pitchFamily="18" charset="0"/>
              </a:rPr>
              <a:t>音乐（</a:t>
            </a:r>
            <a:r>
              <a:rPr lang="en-US" altLang="zh-CN" dirty="0" smtClean="0">
                <a:latin typeface="Times New Roman" pitchFamily="18" charset="0"/>
              </a:rPr>
              <a:t>CD</a:t>
            </a:r>
            <a:r>
              <a:rPr lang="zh-CN" altLang="en-US" dirty="0" smtClean="0">
                <a:latin typeface="Times New Roman" pitchFamily="18" charset="0"/>
              </a:rPr>
              <a:t>音质）所需的存储量为：</a:t>
            </a:r>
          </a:p>
          <a:p>
            <a:pPr lvl="1" eaLnBrk="1" hangingPunct="1">
              <a:buFont typeface="Wingdings" pitchFamily="2" charset="2"/>
              <a:buNone/>
            </a:pPr>
            <a:r>
              <a:rPr lang="en-US" altLang="zh-CN" sz="2300" dirty="0" smtClean="0">
                <a:latin typeface="Times New Roman" pitchFamily="18" charset="0"/>
              </a:rPr>
              <a:t>         (44.1×1000×16×2×60/8)B = 10 584 000B</a:t>
            </a:r>
          </a:p>
        </p:txBody>
      </p:sp>
      <p:sp>
        <p:nvSpPr>
          <p:cNvPr id="24580" name="Rectangle 4"/>
          <p:cNvSpPr>
            <a:spLocks noChangeArrowheads="1"/>
          </p:cNvSpPr>
          <p:nvPr/>
        </p:nvSpPr>
        <p:spPr bwMode="auto">
          <a:xfrm>
            <a:off x="827088" y="2743200"/>
            <a:ext cx="7632700" cy="1079500"/>
          </a:xfrm>
          <a:prstGeom prst="rect">
            <a:avLst/>
          </a:prstGeom>
          <a:solidFill>
            <a:schemeClr val="accent1"/>
          </a:solidFill>
          <a:ln w="28575">
            <a:solidFill>
              <a:srgbClr val="FF3300"/>
            </a:solidFill>
            <a:miter lim="800000"/>
            <a:headEnd/>
            <a:tailEnd/>
          </a:ln>
        </p:spPr>
        <p:txBody>
          <a:bodyPr wrap="none" anchor="ctr"/>
          <a:lstStyle/>
          <a:p>
            <a:r>
              <a:rPr lang="en-US" altLang="zh-CN" sz="2400">
                <a:latin typeface="宋体" charset="-122"/>
              </a:rPr>
              <a:t>WAV</a:t>
            </a:r>
            <a:r>
              <a:rPr lang="zh-CN" altLang="en-US" sz="2400">
                <a:latin typeface="宋体" charset="-122"/>
              </a:rPr>
              <a:t>文件每秒的存储量（字节）＝ </a:t>
            </a:r>
          </a:p>
          <a:p>
            <a:r>
              <a:rPr lang="zh-CN" altLang="en-US" sz="2400">
                <a:latin typeface="宋体" charset="-122"/>
              </a:rPr>
              <a:t>采样频率（</a:t>
            </a:r>
            <a:r>
              <a:rPr lang="en-US" altLang="zh-CN" sz="2400">
                <a:latin typeface="宋体" charset="-122"/>
              </a:rPr>
              <a:t>Hz</a:t>
            </a:r>
            <a:r>
              <a:rPr lang="zh-CN" altLang="en-US" sz="2400">
                <a:latin typeface="宋体" charset="-122"/>
              </a:rPr>
              <a:t>）</a:t>
            </a:r>
            <a:r>
              <a:rPr lang="en-US" altLang="zh-CN" sz="2400">
                <a:latin typeface="宋体" charset="-122"/>
              </a:rPr>
              <a:t>× </a:t>
            </a:r>
            <a:r>
              <a:rPr lang="zh-CN" altLang="en-US" sz="2400">
                <a:latin typeface="宋体" charset="-122"/>
              </a:rPr>
              <a:t>量化位数（位）</a:t>
            </a:r>
            <a:r>
              <a:rPr lang="en-US" altLang="zh-CN" sz="2400">
                <a:latin typeface="宋体" charset="-122"/>
              </a:rPr>
              <a:t>× </a:t>
            </a:r>
            <a:r>
              <a:rPr lang="zh-CN" altLang="en-US" sz="2400">
                <a:latin typeface="宋体" charset="-122"/>
              </a:rPr>
              <a:t>通道数 </a:t>
            </a:r>
            <a:r>
              <a:rPr lang="en-US" altLang="zh-CN" sz="2400">
                <a:latin typeface="宋体" charset="-122"/>
              </a:rPr>
              <a:t>/ 8</a:t>
            </a:r>
            <a:endParaRPr lang="zh-CN" altLang="en-US" sz="2400">
              <a:latin typeface="宋体" charset="-122"/>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457200" y="76200"/>
            <a:ext cx="8229600" cy="884238"/>
          </a:xfrm>
        </p:spPr>
        <p:txBody>
          <a:bodyPr>
            <a:normAutofit/>
          </a:bodyPr>
          <a:lstStyle/>
          <a:p>
            <a:pPr algn="l"/>
            <a:r>
              <a:rPr lang="zh-CN" altLang="en-US" sz="3200" b="1" dirty="0" smtClean="0"/>
              <a:t>数字音频的文件格式及转换</a:t>
            </a:r>
            <a:endParaRPr lang="zh-CN" altLang="en-US" sz="3200" b="1" dirty="0"/>
          </a:p>
        </p:txBody>
      </p:sp>
      <p:graphicFrame>
        <p:nvGraphicFramePr>
          <p:cNvPr id="4" name="Group 91"/>
          <p:cNvGraphicFramePr>
            <a:graphicFrameLocks/>
          </p:cNvGraphicFramePr>
          <p:nvPr/>
        </p:nvGraphicFramePr>
        <p:xfrm>
          <a:off x="609600" y="914400"/>
          <a:ext cx="8001000" cy="5572541"/>
        </p:xfrm>
        <a:graphic>
          <a:graphicData uri="http://schemas.openxmlformats.org/drawingml/2006/table">
            <a:tbl>
              <a:tblPr>
                <a:effectLst>
                  <a:outerShdw blurRad="50800" dist="50800" dir="5400000" algn="ctr" rotWithShape="0">
                    <a:srgbClr val="000000"/>
                  </a:outerShdw>
                </a:effectLst>
              </a:tblPr>
              <a:tblGrid>
                <a:gridCol w="1815586"/>
                <a:gridCol w="1313890"/>
                <a:gridCol w="4871524"/>
              </a:tblGrid>
              <a:tr h="286055">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音频格式</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扩展名</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说明</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200" b="1" i="0" u="none" strike="noStrike" cap="none" normalizeH="0" baseline="0" smtClean="0">
                        <a:ln>
                          <a:noFill/>
                        </a:ln>
                        <a:solidFill>
                          <a:schemeClr val="tx1"/>
                        </a:solidFill>
                        <a:effectLst/>
                        <a:latin typeface="Impact" pitchFamily="34" charset="0"/>
                        <a:ea typeface="宋体" pitchFamily="2" charset="-122"/>
                      </a:endParaRP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pcm</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raw</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模拟音频信号经模数转换直接形成的二进制序列。该文件没有附加的文件头或文件结束标志。</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667461">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WAV</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wav</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Microsoft Windows</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格式。用</a:t>
                      </a: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wav</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格式可以保存未经压缩音频，或压缩过的音频，如</a:t>
                      </a: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ADPCM</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a:t>
                      </a: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GSM</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a:t>
                      </a: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G.711</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等。许多编辑软件均支持</a:t>
                      </a: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WAV</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格式。</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mp3PRO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MPEG </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音频。</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的压缩率达</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10:1</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mp3PRO</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是</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mp3</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的改进算法，它的特点是在</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64kbps</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下可提供接近</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CD</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音质。</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RealMedia</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ra, rma</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支持网络音频流传输。在极低的比特率环境下提供可听的音频质量，可用于网络广播、网上教学。</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Windows Media</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wma, asf</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dirty="0" smtClean="0">
                          <a:ln>
                            <a:noFill/>
                          </a:ln>
                          <a:solidFill>
                            <a:schemeClr val="tx1"/>
                          </a:solidFill>
                          <a:effectLst/>
                          <a:latin typeface="Times New Roman" pitchFamily="18" charset="0"/>
                          <a:ea typeface="宋体" pitchFamily="2" charset="-122"/>
                        </a:rPr>
                        <a:t>Microsoft</a:t>
                      </a: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格式，支持网络音频流传输。在极低的比特率环境下提供可听的音频质量，可用于网络广播、网上教学。</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MIDI</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MID, RMI</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符合电子乐器数字接口标准的音频格式。</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MIDI</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中保存了音符、乐器等内容，数据量小，易于保存与传输。</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Monkey's Audio</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ape</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无损压缩，压缩比大约为</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2:1</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。源代码部分开放。播放器可以直接播放压缩文件。</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667461">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AIFF</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aif</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苹果电脑平台下音频格式。它的特点是格式本身与数据无关。它支持多种流媒体压缩技术和</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QDMC</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QDesign Music</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QDMC</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的压缩比达</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100:1</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286055">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au</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au</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Unix</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和</a:t>
                      </a: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Java</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平台下音频格式。</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328203">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voc</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voc</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Creative</a:t>
                      </a:r>
                      <a:r>
                        <a:rPr kumimoji="1" lang="zh-CN" altLang="en-US" sz="1200" b="1" i="0" u="none" strike="noStrike" cap="none" normalizeH="0" baseline="0" smtClean="0">
                          <a:ln>
                            <a:noFill/>
                          </a:ln>
                          <a:solidFill>
                            <a:schemeClr val="tx1"/>
                          </a:solidFill>
                          <a:effectLst/>
                          <a:latin typeface="Times New Roman" pitchFamily="18" charset="0"/>
                          <a:ea typeface="宋体" pitchFamily="2" charset="-122"/>
                        </a:rPr>
                        <a:t>公司的波形音频文件格式。目前已很少见。</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r h="476758">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vox</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en-US" altLang="zh-CN" sz="1200" b="1" i="0" u="none" strike="noStrike" cap="none" normalizeH="0" baseline="0" smtClean="0">
                          <a:ln>
                            <a:noFill/>
                          </a:ln>
                          <a:solidFill>
                            <a:schemeClr val="tx1"/>
                          </a:solidFill>
                          <a:effectLst/>
                          <a:latin typeface="Times New Roman" pitchFamily="18" charset="0"/>
                          <a:ea typeface="宋体" pitchFamily="2" charset="-122"/>
                        </a:rPr>
                        <a:t>vox</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1" lang="zh-CN" altLang="en-US" sz="1200" b="1" i="0" u="none" strike="noStrike" cap="none" normalizeH="0" baseline="0" dirty="0" smtClean="0">
                          <a:ln>
                            <a:noFill/>
                          </a:ln>
                          <a:solidFill>
                            <a:schemeClr val="tx1"/>
                          </a:solidFill>
                          <a:effectLst/>
                          <a:latin typeface="Times New Roman" pitchFamily="18" charset="0"/>
                          <a:ea typeface="宋体" pitchFamily="2" charset="-122"/>
                        </a:rPr>
                        <a:t>电话语音卡的音频文件格式。面向语音通信中的低采样率音频压缩。</a:t>
                      </a:r>
                    </a:p>
                  </a:txBody>
                  <a:tcPr horzOverflow="overflow">
                    <a:lnL w="12700" cap="flat" cmpd="sng" algn="ctr">
                      <a:solidFill>
                        <a:schemeClr val="tx2"/>
                      </a:solidFill>
                      <a:prstDash val="solid"/>
                      <a:round/>
                      <a:headEnd type="none" w="med" len="med"/>
                      <a:tailEnd type="none" w="med" len="med"/>
                    </a:lnL>
                    <a:lnR w="12700" cap="flat" cmpd="sng" algn="ctr">
                      <a:solidFill>
                        <a:schemeClr val="tx2"/>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196073"/>
            <a:ext cx="8686800" cy="650952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idx="4294967295"/>
          </p:nvPr>
        </p:nvSpPr>
        <p:spPr/>
        <p:txBody>
          <a:bodyPr/>
          <a:lstStyle/>
          <a:p>
            <a:pPr eaLnBrk="1" hangingPunct="1"/>
            <a:r>
              <a:rPr lang="zh-CN" altLang="en-US" b="1" dirty="0" smtClean="0"/>
              <a:t>声卡历史</a:t>
            </a:r>
          </a:p>
        </p:txBody>
      </p:sp>
      <p:sp>
        <p:nvSpPr>
          <p:cNvPr id="26627" name="Rectangle 3"/>
          <p:cNvSpPr>
            <a:spLocks noGrp="1" noRot="1" noChangeArrowheads="1"/>
          </p:cNvSpPr>
          <p:nvPr>
            <p:ph type="body" idx="4294967295"/>
          </p:nvPr>
        </p:nvSpPr>
        <p:spPr>
          <a:xfrm>
            <a:off x="304800" y="1524000"/>
            <a:ext cx="4114800" cy="4343400"/>
          </a:xfrm>
        </p:spPr>
        <p:txBody>
          <a:bodyPr/>
          <a:lstStyle/>
          <a:p>
            <a:pPr eaLnBrk="1" hangingPunct="1"/>
            <a:r>
              <a:rPr lang="zh-CN" altLang="en-US" sz="2400" dirty="0" smtClean="0"/>
              <a:t>在还没有发明声卡的时候，</a:t>
            </a:r>
            <a:r>
              <a:rPr lang="en-US" altLang="zh-CN" sz="2400" dirty="0" smtClean="0"/>
              <a:t>PC</a:t>
            </a:r>
            <a:r>
              <a:rPr lang="zh-CN" altLang="en-US" sz="2400" dirty="0" smtClean="0"/>
              <a:t>游戏是没有任何声音效果的。为了得到更好的声音效果，人们进行了大量的研究和实验，最后终于诞生了声卡</a:t>
            </a:r>
          </a:p>
          <a:p>
            <a:pPr lvl="1" eaLnBrk="1" hangingPunct="1"/>
            <a:r>
              <a:rPr lang="zh-CN" altLang="en-US" sz="2000" dirty="0" smtClean="0"/>
              <a:t>真正意义上的第一块声卡是由</a:t>
            </a:r>
            <a:r>
              <a:rPr lang="en-US" altLang="zh-CN" sz="2000" dirty="0" smtClean="0"/>
              <a:t>Adlib Audio</a:t>
            </a:r>
            <a:r>
              <a:rPr lang="zh-CN" altLang="en-US" sz="2000" dirty="0" smtClean="0"/>
              <a:t>公司（声卡之父）于</a:t>
            </a:r>
            <a:r>
              <a:rPr lang="en-US" altLang="zh-CN" sz="2000" dirty="0" smtClean="0"/>
              <a:t>1984</a:t>
            </a:r>
            <a:r>
              <a:rPr lang="zh-CN" altLang="en-US" sz="2000" dirty="0" smtClean="0"/>
              <a:t>年研发的</a:t>
            </a:r>
          </a:p>
          <a:p>
            <a:pPr lvl="1" eaLnBrk="1" hangingPunct="1"/>
            <a:r>
              <a:rPr lang="zh-CN" altLang="en-US" sz="2000" dirty="0" smtClean="0"/>
              <a:t>计算机的第一次发声是在</a:t>
            </a:r>
            <a:r>
              <a:rPr lang="en-US" altLang="zh-CN" sz="2000" dirty="0" smtClean="0"/>
              <a:t>Apple</a:t>
            </a:r>
            <a:r>
              <a:rPr lang="zh-CN" altLang="en-US" sz="2000" dirty="0" smtClean="0"/>
              <a:t>的机种上</a:t>
            </a:r>
          </a:p>
        </p:txBody>
      </p:sp>
      <p:pic>
        <p:nvPicPr>
          <p:cNvPr id="4" name="Picture 5" descr="1"/>
          <p:cNvPicPr>
            <a:picLocks noChangeAspect="1" noChangeArrowheads="1"/>
          </p:cNvPicPr>
          <p:nvPr/>
        </p:nvPicPr>
        <p:blipFill>
          <a:blip r:embed="rId2" cstate="print"/>
          <a:srcRect l="4410" t="9105" r="10925"/>
          <a:stretch>
            <a:fillRect/>
          </a:stretch>
        </p:blipFill>
        <p:spPr bwMode="auto">
          <a:xfrm>
            <a:off x="4495800" y="1981200"/>
            <a:ext cx="4251171" cy="3422650"/>
          </a:xfrm>
          <a:prstGeom prst="rect">
            <a:avLst/>
          </a:prstGeom>
          <a:noFill/>
          <a:ln w="9525">
            <a:noFill/>
            <a:miter lim="800000"/>
            <a:headEnd/>
            <a:tailEnd/>
          </a:ln>
        </p:spPr>
      </p:pic>
      <p:sp>
        <p:nvSpPr>
          <p:cNvPr id="5" name="矩形 4"/>
          <p:cNvSpPr/>
          <p:nvPr/>
        </p:nvSpPr>
        <p:spPr>
          <a:xfrm>
            <a:off x="5723327" y="5562600"/>
            <a:ext cx="1611339" cy="400110"/>
          </a:xfrm>
          <a:prstGeom prst="rect">
            <a:avLst/>
          </a:prstGeom>
        </p:spPr>
        <p:txBody>
          <a:bodyPr wrap="none">
            <a:spAutoFit/>
          </a:bodyPr>
          <a:lstStyle/>
          <a:p>
            <a:r>
              <a:rPr lang="en-US" altLang="zh-CN" sz="2000" dirty="0" err="1" smtClean="0"/>
              <a:t>AdLib</a:t>
            </a:r>
            <a:r>
              <a:rPr lang="zh-CN" altLang="en-US" sz="2000" dirty="0" smtClean="0"/>
              <a:t>魔音卡</a:t>
            </a:r>
            <a:endParaRPr lang="zh-CN" altLang="en-US" sz="2000" dirty="0"/>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Rot="1" noChangeArrowheads="1"/>
          </p:cNvSpPr>
          <p:nvPr>
            <p:ph type="title" idx="4294967295"/>
          </p:nvPr>
        </p:nvSpPr>
        <p:spPr/>
        <p:txBody>
          <a:bodyPr/>
          <a:lstStyle/>
          <a:p>
            <a:pPr eaLnBrk="1" hangingPunct="1"/>
            <a:r>
              <a:rPr lang="zh-CN" altLang="en-US" sz="3400" smtClean="0"/>
              <a:t>内容提纲</a:t>
            </a:r>
          </a:p>
        </p:txBody>
      </p:sp>
      <p:sp>
        <p:nvSpPr>
          <p:cNvPr id="266243" name="Rectangle 3"/>
          <p:cNvSpPr>
            <a:spLocks noGrp="1" noRot="1" noChangeArrowheads="1"/>
          </p:cNvSpPr>
          <p:nvPr>
            <p:ph type="body" idx="4294967295"/>
          </p:nvPr>
        </p:nvSpPr>
        <p:spPr/>
        <p:txBody>
          <a:bodyPr/>
          <a:lstStyle/>
          <a:p>
            <a:pPr eaLnBrk="1" hangingPunct="1">
              <a:defRPr/>
            </a:pPr>
            <a:r>
              <a:rPr lang="zh-CN" altLang="en-US" b="1" dirty="0" smtClean="0">
                <a:effectLst>
                  <a:outerShdw blurRad="38100" dist="38100" dir="2700000" algn="tl">
                    <a:srgbClr val="C0C0C0"/>
                  </a:outerShdw>
                </a:effectLst>
              </a:rPr>
              <a:t>音频技术及其特性</a:t>
            </a:r>
            <a:endParaRPr lang="en-US" altLang="zh-CN" b="1" dirty="0" smtClean="0">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音频的数字化</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数字音频的编辑技术</a:t>
            </a:r>
          </a:p>
          <a:p>
            <a:pPr eaLnBrk="1" hangingPunct="1">
              <a:defRPr/>
            </a:pPr>
            <a:r>
              <a:rPr lang="zh-CN" altLang="en-US" dirty="0" smtClean="0">
                <a:solidFill>
                  <a:schemeClr val="bg1">
                    <a:lumMod val="75000"/>
                  </a:schemeClr>
                </a:solidFill>
                <a:effectLst>
                  <a:outerShdw blurRad="38100" dist="38100" dir="2700000" algn="tl">
                    <a:srgbClr val="C0C0C0"/>
                  </a:outerShdw>
                </a:effectLst>
              </a:rPr>
              <a:t>音乐合成和</a:t>
            </a:r>
            <a:r>
              <a:rPr lang="en-US" altLang="zh-CN" dirty="0" smtClean="0">
                <a:solidFill>
                  <a:schemeClr val="bg1">
                    <a:lumMod val="75000"/>
                  </a:schemeClr>
                </a:solidFill>
                <a:effectLst>
                  <a:outerShdw blurRad="38100" dist="38100" dir="2700000" algn="tl">
                    <a:srgbClr val="C0C0C0"/>
                  </a:outerShdw>
                </a:effectLst>
              </a:rPr>
              <a:t>MIDI</a:t>
            </a:r>
            <a:endParaRPr lang="zh-CN" altLang="en-US" dirty="0" smtClean="0">
              <a:solidFill>
                <a:schemeClr val="bg1">
                  <a:lumMod val="75000"/>
                </a:schemeClr>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9"/>
          <p:cNvSpPr>
            <a:spLocks noGrp="1" noRot="1" noChangeArrowheads="1"/>
          </p:cNvSpPr>
          <p:nvPr>
            <p:ph type="title" idx="4294967295"/>
          </p:nvPr>
        </p:nvSpPr>
        <p:spPr/>
        <p:txBody>
          <a:bodyPr/>
          <a:lstStyle/>
          <a:p>
            <a:pPr eaLnBrk="1" hangingPunct="1"/>
            <a:r>
              <a:rPr lang="zh-CN" altLang="en-US" b="1" dirty="0" smtClean="0"/>
              <a:t>声卡历史</a:t>
            </a:r>
          </a:p>
        </p:txBody>
      </p:sp>
      <p:sp>
        <p:nvSpPr>
          <p:cNvPr id="28675" name="Rectangle 10"/>
          <p:cNvSpPr>
            <a:spLocks noGrp="1" noRot="1" noChangeArrowheads="1"/>
          </p:cNvSpPr>
          <p:nvPr>
            <p:ph type="body" idx="4294967295"/>
          </p:nvPr>
        </p:nvSpPr>
        <p:spPr/>
        <p:txBody>
          <a:bodyPr/>
          <a:lstStyle/>
          <a:p>
            <a:pPr eaLnBrk="1" hangingPunct="1"/>
            <a:r>
              <a:rPr lang="zh-CN" altLang="en-US" sz="2800" smtClean="0"/>
              <a:t>真正把声卡带入个人电脑领域的是我们都很熟悉的新加坡</a:t>
            </a:r>
            <a:r>
              <a:rPr lang="en-US" altLang="zh-CN" sz="2800" smtClean="0"/>
              <a:t>Creative</a:t>
            </a:r>
            <a:r>
              <a:rPr lang="zh-CN" altLang="en-US" sz="2800" smtClean="0"/>
              <a:t>创新公司</a:t>
            </a:r>
          </a:p>
          <a:p>
            <a:pPr lvl="1" eaLnBrk="1" hangingPunct="1"/>
            <a:r>
              <a:rPr lang="en-US" altLang="zh-CN" sz="2300" smtClean="0"/>
              <a:t>1989</a:t>
            </a:r>
            <a:r>
              <a:rPr lang="zh-CN" altLang="en-US" sz="2300" smtClean="0"/>
              <a:t>年</a:t>
            </a:r>
            <a:r>
              <a:rPr lang="en-US" altLang="zh-CN" sz="2300" smtClean="0"/>
              <a:t>Creative Labs</a:t>
            </a:r>
            <a:r>
              <a:rPr lang="zh-CN" altLang="en-US" sz="2300" smtClean="0"/>
              <a:t>的第</a:t>
            </a:r>
            <a:r>
              <a:rPr lang="en-US" altLang="zh-CN" sz="2300" smtClean="0"/>
              <a:t>1</a:t>
            </a:r>
            <a:r>
              <a:rPr lang="zh-CN" altLang="en-US" sz="2300" smtClean="0"/>
              <a:t>代</a:t>
            </a:r>
            <a:r>
              <a:rPr lang="en-US" altLang="zh-CN" sz="2300" smtClean="0"/>
              <a:t>Sound Blaster (</a:t>
            </a:r>
            <a:r>
              <a:rPr lang="zh-CN" altLang="en-US" sz="2300" smtClean="0"/>
              <a:t>声霸卡</a:t>
            </a:r>
            <a:r>
              <a:rPr lang="en-US" altLang="zh-CN" sz="2300" smtClean="0"/>
              <a:t>)</a:t>
            </a:r>
            <a:r>
              <a:rPr lang="zh-CN" altLang="en-US" sz="2300" smtClean="0"/>
              <a:t>问世，很快取代了</a:t>
            </a:r>
            <a:r>
              <a:rPr lang="en-US" altLang="zh-CN" sz="2300" smtClean="0"/>
              <a:t>AdLib</a:t>
            </a:r>
            <a:r>
              <a:rPr lang="zh-CN" altLang="en-US" sz="2300" smtClean="0"/>
              <a:t>成为</a:t>
            </a:r>
            <a:r>
              <a:rPr lang="en-US" altLang="zh-CN" sz="2300" smtClean="0"/>
              <a:t>PC</a:t>
            </a:r>
            <a:r>
              <a:rPr lang="zh-CN" altLang="en-US" sz="2300" smtClean="0"/>
              <a:t>机上的声音标准 </a:t>
            </a:r>
          </a:p>
        </p:txBody>
      </p:sp>
      <p:pic>
        <p:nvPicPr>
          <p:cNvPr id="28676" name="Picture 6"/>
          <p:cNvPicPr>
            <a:picLocks noGrp="1" noChangeAspect="1" noChangeArrowheads="1"/>
          </p:cNvPicPr>
          <p:nvPr>
            <p:ph idx="4294967295"/>
          </p:nvPr>
        </p:nvPicPr>
        <p:blipFill>
          <a:blip r:embed="rId2" cstate="print"/>
          <a:srcRect/>
          <a:stretch>
            <a:fillRect/>
          </a:stretch>
        </p:blipFill>
        <p:spPr>
          <a:xfrm>
            <a:off x="2268538" y="3352800"/>
            <a:ext cx="4752975" cy="3314700"/>
          </a:xfrm>
          <a:noFill/>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rrowheads="1"/>
          </p:cNvSpPr>
          <p:nvPr>
            <p:ph type="title" idx="4294967295"/>
          </p:nvPr>
        </p:nvSpPr>
        <p:spPr/>
        <p:txBody>
          <a:bodyPr/>
          <a:lstStyle/>
          <a:p>
            <a:pPr eaLnBrk="1" hangingPunct="1"/>
            <a:r>
              <a:rPr lang="zh-CN" altLang="en-US" b="1" dirty="0" smtClean="0"/>
              <a:t>声卡的功能</a:t>
            </a:r>
          </a:p>
        </p:txBody>
      </p:sp>
      <p:sp>
        <p:nvSpPr>
          <p:cNvPr id="29699" name="Rectangle 3"/>
          <p:cNvSpPr>
            <a:spLocks noGrp="1" noRot="1" noChangeArrowheads="1"/>
          </p:cNvSpPr>
          <p:nvPr>
            <p:ph type="body" idx="4294967295"/>
          </p:nvPr>
        </p:nvSpPr>
        <p:spPr/>
        <p:txBody>
          <a:bodyPr/>
          <a:lstStyle/>
          <a:p>
            <a:pPr eaLnBrk="1" hangingPunct="1"/>
            <a:r>
              <a:rPr lang="zh-CN" altLang="en-US" smtClean="0"/>
              <a:t>声卡的功能主要包括以下几个方面</a:t>
            </a:r>
          </a:p>
          <a:p>
            <a:pPr lvl="1" eaLnBrk="1" hangingPunct="1"/>
            <a:r>
              <a:rPr lang="zh-CN" altLang="en-US" smtClean="0"/>
              <a:t>音频录放、编辑</a:t>
            </a:r>
          </a:p>
          <a:p>
            <a:pPr lvl="1" eaLnBrk="1" hangingPunct="1"/>
            <a:r>
              <a:rPr lang="zh-CN" altLang="en-US" smtClean="0"/>
              <a:t>音乐合成</a:t>
            </a:r>
          </a:p>
          <a:p>
            <a:pPr lvl="1" eaLnBrk="1" hangingPunct="1"/>
            <a:r>
              <a:rPr lang="zh-CN" altLang="en-US" smtClean="0"/>
              <a:t>文语转换</a:t>
            </a:r>
          </a:p>
          <a:p>
            <a:pPr lvl="1" eaLnBrk="1" hangingPunct="1"/>
            <a:r>
              <a:rPr lang="en-US" altLang="zh-CN" smtClean="0"/>
              <a:t>CD-ROM</a:t>
            </a:r>
            <a:r>
              <a:rPr lang="zh-CN" altLang="en-US" smtClean="0"/>
              <a:t>接口</a:t>
            </a:r>
          </a:p>
          <a:p>
            <a:pPr lvl="1" eaLnBrk="1" hangingPunct="1"/>
            <a:r>
              <a:rPr lang="en-US" altLang="zh-CN" smtClean="0"/>
              <a:t>MIDI</a:t>
            </a:r>
            <a:r>
              <a:rPr lang="zh-CN" altLang="en-US" smtClean="0"/>
              <a:t>接口</a:t>
            </a:r>
          </a:p>
          <a:p>
            <a:pPr lvl="1" eaLnBrk="1" hangingPunct="1"/>
            <a:r>
              <a:rPr lang="zh-CN" altLang="en-US" smtClean="0"/>
              <a:t>游戏接口</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Rot="1" noChangeArrowheads="1"/>
          </p:cNvSpPr>
          <p:nvPr>
            <p:ph type="title" idx="4294967295"/>
          </p:nvPr>
        </p:nvSpPr>
        <p:spPr/>
        <p:txBody>
          <a:bodyPr/>
          <a:lstStyle/>
          <a:p>
            <a:pPr eaLnBrk="1" hangingPunct="1"/>
            <a:r>
              <a:rPr lang="zh-CN" altLang="en-US" b="1" dirty="0" smtClean="0"/>
              <a:t>声卡的组成与工作原理</a:t>
            </a:r>
          </a:p>
        </p:txBody>
      </p:sp>
      <p:pic>
        <p:nvPicPr>
          <p:cNvPr id="30723" name="Picture 4" descr="新5"/>
          <p:cNvPicPr>
            <a:picLocks noGrp="1" noChangeAspect="1" noChangeArrowheads="1"/>
          </p:cNvPicPr>
          <p:nvPr>
            <p:ph idx="4294967295"/>
          </p:nvPr>
        </p:nvPicPr>
        <p:blipFill>
          <a:blip r:embed="rId2" cstate="print"/>
          <a:srcRect/>
          <a:stretch>
            <a:fillRect/>
          </a:stretch>
        </p:blipFill>
        <p:spPr>
          <a:xfrm>
            <a:off x="360363" y="1484313"/>
            <a:ext cx="8388350" cy="4764087"/>
          </a:xfrm>
          <a:noFill/>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rrowheads="1"/>
          </p:cNvSpPr>
          <p:nvPr>
            <p:ph type="title" idx="4294967295"/>
          </p:nvPr>
        </p:nvSpPr>
        <p:spPr/>
        <p:txBody>
          <a:bodyPr/>
          <a:lstStyle/>
          <a:p>
            <a:pPr eaLnBrk="1" hangingPunct="1"/>
            <a:r>
              <a:rPr lang="zh-CN" altLang="en-US" b="1" dirty="0" smtClean="0"/>
              <a:t>声卡的组成与工作原理</a:t>
            </a:r>
          </a:p>
        </p:txBody>
      </p:sp>
      <p:pic>
        <p:nvPicPr>
          <p:cNvPr id="33795" name="Picture 6" descr="SoundCardbus"/>
          <p:cNvPicPr>
            <a:picLocks noChangeAspect="1" noChangeArrowheads="1"/>
          </p:cNvPicPr>
          <p:nvPr/>
        </p:nvPicPr>
        <p:blipFill>
          <a:blip r:embed="rId2" cstate="print"/>
          <a:srcRect/>
          <a:stretch>
            <a:fillRect/>
          </a:stretch>
        </p:blipFill>
        <p:spPr bwMode="auto">
          <a:xfrm>
            <a:off x="323850" y="1700213"/>
            <a:ext cx="8496300" cy="4157662"/>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Rot="1" noChangeArrowheads="1"/>
          </p:cNvSpPr>
          <p:nvPr>
            <p:ph type="title" idx="4294967295"/>
          </p:nvPr>
        </p:nvSpPr>
        <p:spPr/>
        <p:txBody>
          <a:bodyPr/>
          <a:lstStyle/>
          <a:p>
            <a:pPr eaLnBrk="1" hangingPunct="1"/>
            <a:r>
              <a:rPr lang="zh-CN" altLang="en-US" b="1" dirty="0" smtClean="0"/>
              <a:t>声卡的组成与工作原理</a:t>
            </a:r>
          </a:p>
        </p:txBody>
      </p:sp>
      <p:pic>
        <p:nvPicPr>
          <p:cNvPr id="31747" name="Picture 4" descr="新7"/>
          <p:cNvPicPr>
            <a:picLocks noGrp="1" noChangeAspect="1" noChangeArrowheads="1"/>
          </p:cNvPicPr>
          <p:nvPr>
            <p:ph idx="4294967295"/>
          </p:nvPr>
        </p:nvPicPr>
        <p:blipFill>
          <a:blip r:embed="rId2" cstate="print"/>
          <a:srcRect/>
          <a:stretch>
            <a:fillRect/>
          </a:stretch>
        </p:blipFill>
        <p:spPr>
          <a:xfrm>
            <a:off x="755650" y="1604963"/>
            <a:ext cx="7704138" cy="4703762"/>
          </a:xfrm>
          <a:noFill/>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Rot="1" noChangeArrowheads="1"/>
          </p:cNvSpPr>
          <p:nvPr>
            <p:ph type="title" idx="4294967295"/>
          </p:nvPr>
        </p:nvSpPr>
        <p:spPr/>
        <p:txBody>
          <a:bodyPr/>
          <a:lstStyle/>
          <a:p>
            <a:pPr eaLnBrk="1" hangingPunct="1"/>
            <a:r>
              <a:rPr lang="zh-CN" altLang="en-US" b="1" dirty="0" smtClean="0"/>
              <a:t>声卡的组成与工作原理</a:t>
            </a:r>
          </a:p>
        </p:txBody>
      </p:sp>
      <p:pic>
        <p:nvPicPr>
          <p:cNvPr id="32771" name="Picture 4" descr="新6"/>
          <p:cNvPicPr>
            <a:picLocks noGrp="1" noChangeAspect="1" noChangeArrowheads="1"/>
          </p:cNvPicPr>
          <p:nvPr>
            <p:ph idx="4294967295"/>
          </p:nvPr>
        </p:nvPicPr>
        <p:blipFill>
          <a:blip r:embed="rId2" cstate="print"/>
          <a:srcRect/>
          <a:stretch>
            <a:fillRect/>
          </a:stretch>
        </p:blipFill>
        <p:spPr>
          <a:xfrm>
            <a:off x="2263775" y="1557338"/>
            <a:ext cx="4613275" cy="4797425"/>
          </a:xfr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idx="4294967295"/>
          </p:nvPr>
        </p:nvSpPr>
        <p:spPr/>
        <p:txBody>
          <a:bodyPr/>
          <a:lstStyle/>
          <a:p>
            <a:pPr eaLnBrk="1" hangingPunct="1"/>
            <a:r>
              <a:rPr lang="zh-CN" altLang="en-US" sz="3400" dirty="0" smtClean="0"/>
              <a:t>内容提纲</a:t>
            </a:r>
          </a:p>
        </p:txBody>
      </p:sp>
      <p:sp>
        <p:nvSpPr>
          <p:cNvPr id="266243" name="Rectangle 3"/>
          <p:cNvSpPr>
            <a:spLocks noGrp="1" noRot="1" noChangeArrowheads="1"/>
          </p:cNvSpPr>
          <p:nvPr>
            <p:ph type="body" idx="4294967295"/>
          </p:nvPr>
        </p:nvSpPr>
        <p:spPr/>
        <p:txBody>
          <a:bodyPr/>
          <a:lstStyle/>
          <a:p>
            <a:pPr eaLnBrk="1" hangingPunct="1">
              <a:defRPr/>
            </a:pPr>
            <a:r>
              <a:rPr lang="zh-CN" altLang="en-US" dirty="0" smtClean="0">
                <a:solidFill>
                  <a:schemeClr val="bg1">
                    <a:lumMod val="75000"/>
                  </a:schemeClr>
                </a:solidFill>
                <a:effectLst>
                  <a:outerShdw blurRad="38100" dist="38100" dir="2700000" algn="tl">
                    <a:srgbClr val="C0C0C0"/>
                  </a:outerShdw>
                </a:effectLst>
              </a:rPr>
              <a:t>音频技术及其特性</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音频的数字化</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b="1" dirty="0" smtClean="0">
                <a:effectLst>
                  <a:outerShdw blurRad="38100" dist="38100" dir="2700000" algn="tl">
                    <a:srgbClr val="C0C0C0"/>
                  </a:outerShdw>
                </a:effectLst>
              </a:rPr>
              <a:t>数字音频的编辑技术</a:t>
            </a:r>
            <a:endParaRPr lang="zh-CN" altLang="en-US" dirty="0" smtClean="0">
              <a:solidFill>
                <a:schemeClr val="bg1">
                  <a:lumMod val="75000"/>
                </a:schemeClr>
              </a:solidFill>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音乐合成和</a:t>
            </a:r>
            <a:r>
              <a:rPr lang="en-US" altLang="zh-CN" dirty="0" smtClean="0">
                <a:solidFill>
                  <a:schemeClr val="bg1">
                    <a:lumMod val="75000"/>
                  </a:schemeClr>
                </a:solidFill>
                <a:effectLst>
                  <a:outerShdw blurRad="38100" dist="38100" dir="2700000" algn="tl">
                    <a:srgbClr val="C0C0C0"/>
                  </a:outerShdw>
                </a:effectLst>
              </a:rPr>
              <a:t>MIDI</a:t>
            </a:r>
            <a:endParaRPr lang="zh-CN" altLang="en-US" dirty="0" smtClean="0">
              <a:solidFill>
                <a:schemeClr val="bg1">
                  <a:lumMod val="75000"/>
                </a:schemeClr>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Box 2"/>
          <p:cNvSpPr txBox="1">
            <a:spLocks noChangeArrowheads="1"/>
          </p:cNvSpPr>
          <p:nvPr/>
        </p:nvSpPr>
        <p:spPr bwMode="auto">
          <a:xfrm>
            <a:off x="571500" y="1428750"/>
            <a:ext cx="4762500" cy="4708981"/>
          </a:xfrm>
          <a:prstGeom prst="rect">
            <a:avLst/>
          </a:prstGeom>
          <a:noFill/>
          <a:ln w="9525">
            <a:noFill/>
            <a:miter lim="800000"/>
            <a:headEnd/>
            <a:tailEnd/>
          </a:ln>
        </p:spPr>
        <p:txBody>
          <a:bodyPr wrap="square">
            <a:spAutoFit/>
          </a:bodyPr>
          <a:lstStyle/>
          <a:p>
            <a:pPr marL="285750" indent="-285750">
              <a:buFont typeface="Arial" charset="0"/>
              <a:buChar char="•"/>
            </a:pPr>
            <a:r>
              <a:rPr lang="zh-CN" altLang="en-US" sz="2000" b="1" dirty="0">
                <a:solidFill>
                  <a:srgbClr val="CC0066"/>
                </a:solidFill>
                <a:latin typeface="Times New Roman" pitchFamily="18" charset="0"/>
                <a:ea typeface="楷体_GB2312" pitchFamily="49" charset="-122"/>
              </a:rPr>
              <a:t>话筒</a:t>
            </a:r>
          </a:p>
          <a:p>
            <a:pPr marL="685800" lvl="1" indent="-228600">
              <a:buFont typeface="Arial" charset="0"/>
              <a:buChar char="•"/>
            </a:pPr>
            <a:r>
              <a:rPr lang="en-US" altLang="zh-CN" sz="2000" b="1" dirty="0">
                <a:latin typeface="Times New Roman" pitchFamily="18" charset="0"/>
                <a:ea typeface="楷体_GB2312" pitchFamily="49" charset="-122"/>
              </a:rPr>
              <a:t>Microphone</a:t>
            </a:r>
            <a:r>
              <a:rPr lang="zh-CN" altLang="en-US" sz="2000" b="1" dirty="0">
                <a:latin typeface="Times New Roman" pitchFamily="18" charset="0"/>
                <a:ea typeface="楷体_GB2312" pitchFamily="49" charset="-122"/>
              </a:rPr>
              <a:t>，麦克风</a:t>
            </a:r>
          </a:p>
          <a:p>
            <a:pPr marL="685800" lvl="1" indent="-228600">
              <a:buFont typeface="Arial" charset="0"/>
              <a:buChar char="•"/>
            </a:pPr>
            <a:r>
              <a:rPr lang="zh-CN" altLang="en-US" sz="2000" b="1" dirty="0">
                <a:latin typeface="Times New Roman" pitchFamily="18" charset="0"/>
                <a:ea typeface="楷体_GB2312" pitchFamily="49" charset="-122"/>
              </a:rPr>
              <a:t>声音的</a:t>
            </a:r>
            <a:r>
              <a:rPr lang="zh-CN" altLang="en-US" sz="2000" b="1" dirty="0" smtClean="0">
                <a:latin typeface="Times New Roman" pitchFamily="18" charset="0"/>
                <a:ea typeface="楷体_GB2312" pitchFamily="49" charset="-122"/>
              </a:rPr>
              <a:t>收集</a:t>
            </a:r>
            <a:r>
              <a:rPr lang="zh-CN" altLang="en-US" sz="2000" b="1" dirty="0">
                <a:latin typeface="Times New Roman" pitchFamily="18" charset="0"/>
                <a:ea typeface="楷体_GB2312" pitchFamily="49" charset="-122"/>
              </a:rPr>
              <a:t>，</a:t>
            </a:r>
            <a:r>
              <a:rPr lang="zh-CN" altLang="en-US" sz="2000" b="1" dirty="0" smtClean="0"/>
              <a:t>完成</a:t>
            </a:r>
            <a:r>
              <a:rPr lang="zh-CN" altLang="en-US" sz="2000" b="1" dirty="0"/>
              <a:t>声能向电能的转化</a:t>
            </a:r>
            <a:endParaRPr lang="zh-CN" altLang="en-US" sz="2000" b="1" dirty="0">
              <a:latin typeface="Times New Roman" pitchFamily="18" charset="0"/>
              <a:ea typeface="楷体_GB2312" pitchFamily="49" charset="-122"/>
            </a:endParaRPr>
          </a:p>
          <a:p>
            <a:pPr marL="285750" indent="-285750">
              <a:buFont typeface="Arial" charset="0"/>
              <a:buChar char="•"/>
            </a:pPr>
            <a:r>
              <a:rPr lang="zh-CN" altLang="en-US" sz="2000" b="1" dirty="0">
                <a:solidFill>
                  <a:srgbClr val="CC0066"/>
                </a:solidFill>
                <a:latin typeface="Times New Roman" pitchFamily="18" charset="0"/>
                <a:ea typeface="楷体_GB2312" pitchFamily="49" charset="-122"/>
              </a:rPr>
              <a:t>音箱</a:t>
            </a:r>
          </a:p>
          <a:p>
            <a:pPr marL="685800" lvl="1" indent="-228600">
              <a:buFont typeface="Arial" charset="0"/>
              <a:buChar char="•"/>
            </a:pPr>
            <a:r>
              <a:rPr lang="en-US" altLang="zh-CN" sz="2000" b="1" dirty="0">
                <a:latin typeface="Times New Roman" pitchFamily="18" charset="0"/>
                <a:ea typeface="楷体_GB2312" pitchFamily="49" charset="-122"/>
              </a:rPr>
              <a:t>Speaker</a:t>
            </a:r>
            <a:r>
              <a:rPr lang="zh-CN" altLang="en-US" sz="2000" b="1" dirty="0">
                <a:latin typeface="Times New Roman" pitchFamily="18" charset="0"/>
                <a:ea typeface="楷体_GB2312" pitchFamily="49" charset="-122"/>
              </a:rPr>
              <a:t>，扬声器</a:t>
            </a:r>
          </a:p>
          <a:p>
            <a:pPr marL="685800" lvl="1" indent="-228600">
              <a:buFont typeface="Arial" charset="0"/>
              <a:buChar char="•"/>
            </a:pPr>
            <a:r>
              <a:rPr lang="zh-CN" altLang="en-US" sz="2000" b="1" dirty="0">
                <a:latin typeface="Times New Roman" pitchFamily="18" charset="0"/>
                <a:ea typeface="楷体_GB2312" pitchFamily="49" charset="-122"/>
              </a:rPr>
              <a:t>还原声音，将音频电流信号转化成声音信号</a:t>
            </a:r>
          </a:p>
          <a:p>
            <a:pPr marL="285750" indent="-285750">
              <a:buFont typeface="Arial" charset="0"/>
              <a:buChar char="•"/>
            </a:pPr>
            <a:r>
              <a:rPr lang="zh-CN" altLang="en-US" sz="2000" b="1" dirty="0">
                <a:solidFill>
                  <a:srgbClr val="CC0066"/>
                </a:solidFill>
                <a:latin typeface="Times New Roman" pitchFamily="18" charset="0"/>
                <a:ea typeface="楷体_GB2312" pitchFamily="49" charset="-122"/>
              </a:rPr>
              <a:t>模拟调音台</a:t>
            </a:r>
          </a:p>
          <a:p>
            <a:pPr marL="685800" lvl="1" indent="-228600">
              <a:buFont typeface="Arial" charset="0"/>
              <a:buChar char="•"/>
            </a:pPr>
            <a:r>
              <a:rPr lang="zh-CN" altLang="en-US" sz="2000" b="1" dirty="0">
                <a:latin typeface="Times New Roman" pitchFamily="18" charset="0"/>
                <a:ea typeface="楷体_GB2312" pitchFamily="49" charset="-122"/>
              </a:rPr>
              <a:t>可以拾取多路信号，每路声音信号可单独进行处理。</a:t>
            </a:r>
            <a:r>
              <a:rPr lang="zh-CN" altLang="en-US" sz="2000" b="1" dirty="0"/>
              <a:t>还可以进行各种声音的混合。</a:t>
            </a:r>
            <a:r>
              <a:rPr lang="zh-CN" altLang="en-US" sz="2000" b="1" dirty="0">
                <a:latin typeface="Times New Roman" pitchFamily="18" charset="0"/>
                <a:ea typeface="楷体_GB2312" pitchFamily="49" charset="-122"/>
              </a:rPr>
              <a:t>拥有多种输出。</a:t>
            </a:r>
            <a:endParaRPr lang="en-US" altLang="zh-CN" sz="2000" b="1" dirty="0">
              <a:latin typeface="Times New Roman" pitchFamily="18" charset="0"/>
              <a:ea typeface="楷体_GB2312" pitchFamily="49" charset="-122"/>
            </a:endParaRPr>
          </a:p>
          <a:p>
            <a:pPr marL="685800" lvl="1" indent="-228600">
              <a:buFont typeface="Arial" charset="0"/>
              <a:buChar char="•"/>
            </a:pPr>
            <a:r>
              <a:rPr lang="zh-CN" altLang="en-US" sz="2000" b="1" dirty="0"/>
              <a:t>既能创作立体声、美化声音，又可抑制噪声、控制音量，是声音艺术处理必不可少的一种设备。</a:t>
            </a:r>
            <a:endParaRPr lang="zh-CN" altLang="en-US" sz="2000" b="1" dirty="0">
              <a:latin typeface="Times New Roman" pitchFamily="18" charset="0"/>
              <a:ea typeface="楷体_GB2312" pitchFamily="49" charset="-122"/>
            </a:endParaRPr>
          </a:p>
        </p:txBody>
      </p:sp>
      <p:pic>
        <p:nvPicPr>
          <p:cNvPr id="15364" name="Picture 10" descr="201003090903236005"/>
          <p:cNvPicPr>
            <a:picLocks noChangeAspect="1" noChangeArrowheads="1"/>
          </p:cNvPicPr>
          <p:nvPr/>
        </p:nvPicPr>
        <p:blipFill>
          <a:blip r:embed="rId2" cstate="print"/>
          <a:srcRect/>
          <a:stretch>
            <a:fillRect/>
          </a:stretch>
        </p:blipFill>
        <p:spPr bwMode="auto">
          <a:xfrm>
            <a:off x="5797551" y="4541290"/>
            <a:ext cx="2736850" cy="1935710"/>
          </a:xfrm>
          <a:prstGeom prst="rect">
            <a:avLst/>
          </a:prstGeom>
          <a:noFill/>
          <a:ln w="9525">
            <a:noFill/>
            <a:miter lim="800000"/>
            <a:headEnd/>
            <a:tailEnd/>
          </a:ln>
        </p:spPr>
      </p:pic>
      <p:pic>
        <p:nvPicPr>
          <p:cNvPr id="15365" name="Picture 5" descr="2-2专业话筒">
            <a:hlinkClick r:id="rId3" action="ppaction://hlinksldjump"/>
          </p:cNvPr>
          <p:cNvPicPr>
            <a:picLocks noChangeAspect="1" noChangeArrowheads="1"/>
          </p:cNvPicPr>
          <p:nvPr/>
        </p:nvPicPr>
        <p:blipFill>
          <a:blip r:embed="rId4" cstate="print"/>
          <a:srcRect t="11475"/>
          <a:stretch>
            <a:fillRect/>
          </a:stretch>
        </p:blipFill>
        <p:spPr bwMode="auto">
          <a:xfrm>
            <a:off x="5929313" y="1371600"/>
            <a:ext cx="2088093" cy="1447800"/>
          </a:xfrm>
          <a:prstGeom prst="rect">
            <a:avLst/>
          </a:prstGeom>
          <a:noFill/>
          <a:ln w="9525">
            <a:noFill/>
            <a:miter lim="800000"/>
            <a:headEnd/>
            <a:tailEnd/>
          </a:ln>
        </p:spPr>
      </p:pic>
      <p:pic>
        <p:nvPicPr>
          <p:cNvPr id="15366" name="Picture 6" descr="2-3音箱"/>
          <p:cNvPicPr>
            <a:picLocks noChangeAspect="1" noChangeArrowheads="1"/>
          </p:cNvPicPr>
          <p:nvPr/>
        </p:nvPicPr>
        <p:blipFill>
          <a:blip r:embed="rId5" cstate="print"/>
          <a:srcRect/>
          <a:stretch>
            <a:fillRect/>
          </a:stretch>
        </p:blipFill>
        <p:spPr bwMode="auto">
          <a:xfrm>
            <a:off x="5786438" y="2796199"/>
            <a:ext cx="2579941" cy="1623401"/>
          </a:xfrm>
          <a:prstGeom prst="rect">
            <a:avLst/>
          </a:prstGeom>
          <a:noFill/>
          <a:ln w="9525">
            <a:noFill/>
            <a:miter lim="800000"/>
            <a:headEnd/>
            <a:tailEnd/>
          </a:ln>
        </p:spPr>
      </p:pic>
      <p:sp>
        <p:nvSpPr>
          <p:cNvPr id="7" name="标题 1"/>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mj-lt"/>
                <a:ea typeface="+mj-ea"/>
                <a:cs typeface="+mj-cs"/>
              </a:rPr>
              <a:t>模拟音频处理设备</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nSpc>
                <a:spcPct val="90000"/>
              </a:lnSpc>
            </a:pPr>
            <a:r>
              <a:rPr lang="zh-CN" altLang="en-US" sz="3600" b="1" dirty="0" smtClean="0"/>
              <a:t>数字音频的编辑方式</a:t>
            </a:r>
          </a:p>
        </p:txBody>
      </p:sp>
      <p:sp>
        <p:nvSpPr>
          <p:cNvPr id="35843" name="Rectangle 3"/>
          <p:cNvSpPr>
            <a:spLocks noGrp="1" noChangeArrowheads="1"/>
          </p:cNvSpPr>
          <p:nvPr>
            <p:ph type="body" idx="1"/>
          </p:nvPr>
        </p:nvSpPr>
        <p:spPr/>
        <p:txBody>
          <a:bodyPr/>
          <a:lstStyle/>
          <a:p>
            <a:pPr>
              <a:lnSpc>
                <a:spcPct val="90000"/>
              </a:lnSpc>
            </a:pPr>
            <a:r>
              <a:rPr lang="zh-CN" altLang="en-US" sz="3100" dirty="0" smtClean="0"/>
              <a:t>（</a:t>
            </a:r>
            <a:r>
              <a:rPr lang="en-US" altLang="zh-CN" sz="3100" dirty="0" smtClean="0"/>
              <a:t>1</a:t>
            </a:r>
            <a:r>
              <a:rPr lang="zh-CN" altLang="en-US" sz="3100" dirty="0" smtClean="0"/>
              <a:t>）数字录音</a:t>
            </a:r>
          </a:p>
          <a:p>
            <a:pPr>
              <a:lnSpc>
                <a:spcPct val="90000"/>
              </a:lnSpc>
            </a:pPr>
            <a:r>
              <a:rPr lang="zh-CN" altLang="en-US" sz="3100" dirty="0" smtClean="0"/>
              <a:t>（</a:t>
            </a:r>
            <a:r>
              <a:rPr lang="en-US" altLang="zh-CN" sz="3100" dirty="0" smtClean="0"/>
              <a:t>2</a:t>
            </a:r>
            <a:r>
              <a:rPr lang="zh-CN" altLang="en-US" sz="3100" dirty="0" smtClean="0"/>
              <a:t>）数字音乐创作（</a:t>
            </a:r>
            <a:r>
              <a:rPr lang="en-US" altLang="zh-CN" sz="3100" dirty="0" smtClean="0"/>
              <a:t>MIDI</a:t>
            </a:r>
            <a:r>
              <a:rPr lang="zh-CN" altLang="en-US" sz="3100" dirty="0" smtClean="0"/>
              <a:t>）</a:t>
            </a:r>
            <a:endParaRPr lang="en-US" altLang="zh-CN" sz="3100" dirty="0" smtClean="0"/>
          </a:p>
          <a:p>
            <a:pPr>
              <a:lnSpc>
                <a:spcPct val="90000"/>
              </a:lnSpc>
            </a:pPr>
            <a:r>
              <a:rPr lang="zh-CN" altLang="en-US" sz="3100" dirty="0" smtClean="0"/>
              <a:t>（</a:t>
            </a:r>
            <a:r>
              <a:rPr lang="en-US" altLang="zh-CN" sz="3100" dirty="0" smtClean="0"/>
              <a:t>3</a:t>
            </a:r>
            <a:r>
              <a:rPr lang="zh-CN" altLang="en-US" sz="3100" dirty="0" smtClean="0"/>
              <a:t>）声音剪辑</a:t>
            </a:r>
          </a:p>
          <a:p>
            <a:pPr>
              <a:lnSpc>
                <a:spcPct val="90000"/>
              </a:lnSpc>
            </a:pPr>
            <a:r>
              <a:rPr lang="zh-CN" altLang="en-US" sz="3100" dirty="0" smtClean="0"/>
              <a:t>（</a:t>
            </a:r>
            <a:r>
              <a:rPr lang="en-US" altLang="zh-CN" sz="3100" dirty="0" smtClean="0"/>
              <a:t>4</a:t>
            </a:r>
            <a:r>
              <a:rPr lang="zh-CN" altLang="en-US" sz="3100" dirty="0" smtClean="0"/>
              <a:t>）声音合成（混音）</a:t>
            </a:r>
          </a:p>
          <a:p>
            <a:pPr>
              <a:lnSpc>
                <a:spcPct val="90000"/>
              </a:lnSpc>
            </a:pPr>
            <a:r>
              <a:rPr lang="zh-CN" altLang="en-US" sz="3100" dirty="0" smtClean="0"/>
              <a:t>（</a:t>
            </a:r>
            <a:r>
              <a:rPr lang="en-US" altLang="zh-CN" sz="3100" dirty="0" smtClean="0"/>
              <a:t>5</a:t>
            </a:r>
            <a:r>
              <a:rPr lang="zh-CN" altLang="en-US" sz="3100" dirty="0" smtClean="0"/>
              <a:t>）增加特效</a:t>
            </a:r>
          </a:p>
          <a:p>
            <a:pPr>
              <a:lnSpc>
                <a:spcPct val="90000"/>
              </a:lnSpc>
            </a:pPr>
            <a:r>
              <a:rPr lang="zh-CN" altLang="en-US" sz="3100" dirty="0" smtClean="0"/>
              <a:t>（</a:t>
            </a:r>
            <a:r>
              <a:rPr lang="en-US" altLang="zh-CN" sz="3100" dirty="0" smtClean="0"/>
              <a:t>6</a:t>
            </a:r>
            <a:r>
              <a:rPr lang="zh-CN" altLang="en-US" sz="3100" dirty="0" smtClean="0"/>
              <a:t>）文件操作</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p:txBody>
          <a:bodyPr/>
          <a:lstStyle/>
          <a:p>
            <a:pPr algn="just">
              <a:lnSpc>
                <a:spcPct val="90000"/>
              </a:lnSpc>
            </a:pPr>
            <a:r>
              <a:rPr lang="zh-CN" altLang="en-US" sz="2800" dirty="0" smtClean="0"/>
              <a:t>数字音频处理设备可以分为两类：</a:t>
            </a:r>
            <a:endParaRPr lang="en-US" altLang="zh-CN" sz="2800" dirty="0" smtClean="0"/>
          </a:p>
          <a:p>
            <a:pPr lvl="1" algn="just">
              <a:lnSpc>
                <a:spcPct val="90000"/>
              </a:lnSpc>
            </a:pPr>
            <a:r>
              <a:rPr lang="zh-CN" altLang="en-US" sz="2300" dirty="0" smtClean="0"/>
              <a:t>（</a:t>
            </a:r>
            <a:r>
              <a:rPr lang="en-US" altLang="zh-CN" sz="2300" dirty="0" smtClean="0"/>
              <a:t>1</a:t>
            </a:r>
            <a:r>
              <a:rPr lang="zh-CN" altLang="en-US" sz="2300" dirty="0" smtClean="0"/>
              <a:t>）专用数字音频设备</a:t>
            </a:r>
            <a:endParaRPr lang="en-US" altLang="zh-CN" sz="2300" dirty="0" smtClean="0"/>
          </a:p>
          <a:p>
            <a:pPr lvl="1" algn="just">
              <a:lnSpc>
                <a:spcPct val="90000"/>
              </a:lnSpc>
            </a:pPr>
            <a:r>
              <a:rPr lang="zh-CN" altLang="en-US" sz="2300" dirty="0" smtClean="0"/>
              <a:t>（</a:t>
            </a:r>
            <a:r>
              <a:rPr lang="en-US" altLang="zh-CN" sz="2300" dirty="0" smtClean="0"/>
              <a:t>2</a:t>
            </a:r>
            <a:r>
              <a:rPr lang="zh-CN" altLang="en-US" sz="2300" dirty="0" smtClean="0"/>
              <a:t>）非专为处理音频而设计的多媒体计算机</a:t>
            </a:r>
          </a:p>
          <a:p>
            <a:pPr>
              <a:lnSpc>
                <a:spcPct val="90000"/>
              </a:lnSpc>
            </a:pPr>
            <a:endParaRPr lang="en-US" altLang="zh-CN" sz="2800" dirty="0" smtClean="0"/>
          </a:p>
          <a:p>
            <a:pPr>
              <a:lnSpc>
                <a:spcPct val="90000"/>
              </a:lnSpc>
            </a:pPr>
            <a:r>
              <a:rPr lang="zh-CN" altLang="en-US" sz="2800" dirty="0" smtClean="0"/>
              <a:t>数字音频设备</a:t>
            </a:r>
            <a:endParaRPr lang="en-US" altLang="zh-CN" sz="2800" dirty="0" smtClean="0"/>
          </a:p>
          <a:p>
            <a:pPr lvl="1">
              <a:lnSpc>
                <a:spcPct val="90000"/>
              </a:lnSpc>
            </a:pPr>
            <a:r>
              <a:rPr lang="zh-CN" altLang="en-US" sz="2300" dirty="0" smtClean="0"/>
              <a:t>（</a:t>
            </a:r>
            <a:r>
              <a:rPr lang="en-US" altLang="zh-CN" sz="2300" dirty="0" smtClean="0"/>
              <a:t>1</a:t>
            </a:r>
            <a:r>
              <a:rPr lang="zh-CN" altLang="en-US" sz="2300" dirty="0" smtClean="0"/>
              <a:t>）数字调音台</a:t>
            </a:r>
          </a:p>
          <a:p>
            <a:pPr lvl="1">
              <a:lnSpc>
                <a:spcPct val="90000"/>
              </a:lnSpc>
            </a:pPr>
            <a:r>
              <a:rPr lang="zh-CN" altLang="en-US" sz="2300" dirty="0" smtClean="0"/>
              <a:t>（</a:t>
            </a:r>
            <a:r>
              <a:rPr lang="en-US" altLang="zh-CN" sz="2300" dirty="0" smtClean="0"/>
              <a:t>2</a:t>
            </a:r>
            <a:r>
              <a:rPr lang="zh-CN" altLang="en-US" sz="2300" dirty="0" smtClean="0"/>
              <a:t>）数字录音机</a:t>
            </a:r>
            <a:endParaRPr lang="en-US" altLang="zh-CN" sz="2300" dirty="0" smtClean="0"/>
          </a:p>
          <a:p>
            <a:pPr lvl="1">
              <a:lnSpc>
                <a:spcPct val="90000"/>
              </a:lnSpc>
            </a:pPr>
            <a:r>
              <a:rPr lang="zh-CN" altLang="en-US" sz="2300" dirty="0" smtClean="0"/>
              <a:t>（</a:t>
            </a:r>
            <a:r>
              <a:rPr lang="en-US" altLang="zh-CN" sz="2300" dirty="0" smtClean="0"/>
              <a:t>3</a:t>
            </a:r>
            <a:r>
              <a:rPr lang="zh-CN" altLang="en-US" sz="2300" dirty="0" smtClean="0"/>
              <a:t>）数字音频工作站</a:t>
            </a:r>
          </a:p>
        </p:txBody>
      </p:sp>
      <p:sp>
        <p:nvSpPr>
          <p:cNvPr id="5" name="标题 5"/>
          <p:cNvSpPr>
            <a:spLocks noGrp="1"/>
          </p:cNvSpPr>
          <p:nvPr>
            <p:ph type="title"/>
          </p:nvPr>
        </p:nvSpPr>
        <p:spPr>
          <a:xfrm>
            <a:off x="685800" y="381000"/>
            <a:ext cx="7772400" cy="838200"/>
          </a:xfrm>
        </p:spPr>
        <p:txBody>
          <a:bodyPr/>
          <a:lstStyle/>
          <a:p>
            <a:r>
              <a:rPr lang="zh-CN" altLang="en-US" sz="3200" b="1" dirty="0" smtClean="0"/>
              <a:t>数字音频设备</a:t>
            </a:r>
            <a:endParaRPr lang="zh-CN" altLang="en-US" sz="2800"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forks-c512-1234"/>
          <p:cNvPicPr>
            <a:picLocks noChangeAspect="1" noChangeArrowheads="1"/>
          </p:cNvPicPr>
          <p:nvPr/>
        </p:nvPicPr>
        <p:blipFill>
          <a:blip r:embed="rId2" cstate="print"/>
          <a:srcRect/>
          <a:stretch>
            <a:fillRect/>
          </a:stretch>
        </p:blipFill>
        <p:spPr bwMode="auto">
          <a:xfrm>
            <a:off x="2362200" y="4293405"/>
            <a:ext cx="4724400" cy="1878795"/>
          </a:xfrm>
          <a:prstGeom prst="rect">
            <a:avLst/>
          </a:prstGeom>
          <a:noFill/>
        </p:spPr>
      </p:pic>
      <p:sp>
        <p:nvSpPr>
          <p:cNvPr id="5" name="标题 4"/>
          <p:cNvSpPr>
            <a:spLocks noGrp="1"/>
          </p:cNvSpPr>
          <p:nvPr>
            <p:ph type="title"/>
          </p:nvPr>
        </p:nvSpPr>
        <p:spPr/>
        <p:txBody>
          <a:bodyPr/>
          <a:lstStyle/>
          <a:p>
            <a:r>
              <a:rPr lang="zh-CN" altLang="en-US" b="1" dirty="0" smtClean="0">
                <a:latin typeface="Times New Roman" pitchFamily="18" charset="0"/>
                <a:ea typeface="楷体_GB2312" pitchFamily="49" charset="-122"/>
              </a:rPr>
              <a:t>音频的概念及特性</a:t>
            </a:r>
            <a:endParaRPr lang="zh-CN" altLang="en-US" dirty="0"/>
          </a:p>
        </p:txBody>
      </p:sp>
      <p:sp>
        <p:nvSpPr>
          <p:cNvPr id="6" name="内容占位符 5"/>
          <p:cNvSpPr>
            <a:spLocks noGrp="1"/>
          </p:cNvSpPr>
          <p:nvPr>
            <p:ph idx="1"/>
          </p:nvPr>
        </p:nvSpPr>
        <p:spPr/>
        <p:txBody>
          <a:bodyPr/>
          <a:lstStyle/>
          <a:p>
            <a:r>
              <a:rPr lang="zh-CN" altLang="en-US" sz="2400" b="1" dirty="0" smtClean="0">
                <a:latin typeface="Times New Roman" pitchFamily="18" charset="0"/>
                <a:ea typeface="楷体_GB2312" pitchFamily="49" charset="-122"/>
              </a:rPr>
              <a:t>音频与声音</a:t>
            </a:r>
          </a:p>
          <a:p>
            <a:r>
              <a:rPr lang="zh-CN" altLang="en-US" sz="2400" b="1" dirty="0" smtClean="0">
                <a:latin typeface="Times New Roman" pitchFamily="18" charset="0"/>
                <a:ea typeface="楷体_GB2312" pitchFamily="49" charset="-122"/>
              </a:rPr>
              <a:t>物理学上，声音：波动的能量，声波</a:t>
            </a:r>
          </a:p>
          <a:p>
            <a:pPr lvl="1"/>
            <a:r>
              <a:rPr lang="zh-CN" altLang="en-US" sz="2000" b="1" dirty="0" smtClean="0">
                <a:latin typeface="Times New Roman" pitchFamily="18" charset="0"/>
                <a:ea typeface="楷体_GB2312" pitchFamily="49" charset="-122"/>
              </a:rPr>
              <a:t>声音的三个基本特征：频率、振幅和波形</a:t>
            </a:r>
          </a:p>
          <a:p>
            <a:r>
              <a:rPr lang="zh-CN" altLang="en-US" sz="2400" b="1" dirty="0" smtClean="0">
                <a:latin typeface="Times New Roman" pitchFamily="18" charset="0"/>
                <a:ea typeface="楷体_GB2312" pitchFamily="49" charset="-122"/>
              </a:rPr>
              <a:t>生理学上，声音是指声波作用于听觉器官所引起的一种主观感觉。</a:t>
            </a:r>
          </a:p>
          <a:p>
            <a:pPr lvl="1"/>
            <a:r>
              <a:rPr lang="zh-CN" altLang="en-US" sz="2000" b="1" dirty="0" smtClean="0">
                <a:latin typeface="Times New Roman" pitchFamily="18" charset="0"/>
                <a:ea typeface="楷体_GB2312" pitchFamily="49" charset="-122"/>
              </a:rPr>
              <a:t>人对声音的主观描述：响度、音调、音色和音长等</a:t>
            </a:r>
          </a:p>
          <a:p>
            <a:endParaRPr lang="zh-CN" altLang="en-US" dirty="0"/>
          </a:p>
        </p:txBody>
      </p:sp>
    </p:spTree>
  </p:cSld>
  <p:clrMapOvr>
    <a:masterClrMapping/>
  </p:clrMapOvr>
  <p:transition>
    <p:push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TextBox 2"/>
          <p:cNvSpPr txBox="1">
            <a:spLocks noChangeArrowheads="1"/>
          </p:cNvSpPr>
          <p:nvPr/>
        </p:nvSpPr>
        <p:spPr bwMode="auto">
          <a:xfrm>
            <a:off x="928688" y="1557337"/>
            <a:ext cx="6956425" cy="1262063"/>
          </a:xfrm>
          <a:prstGeom prst="rect">
            <a:avLst/>
          </a:prstGeom>
          <a:noFill/>
          <a:ln w="9525">
            <a:noFill/>
            <a:miter lim="800000"/>
            <a:headEnd/>
            <a:tailEnd/>
          </a:ln>
        </p:spPr>
        <p:txBody>
          <a:bodyPr>
            <a:spAutoFit/>
          </a:bodyPr>
          <a:lstStyle/>
          <a:p>
            <a:pPr marL="342900" indent="-342900">
              <a:buFont typeface="Arial" charset="0"/>
              <a:buChar char="•"/>
            </a:pPr>
            <a:r>
              <a:rPr lang="zh-CN" altLang="en-US" sz="2800" b="1" dirty="0">
                <a:solidFill>
                  <a:srgbClr val="CC0066"/>
                </a:solidFill>
                <a:latin typeface="Times New Roman" pitchFamily="18" charset="0"/>
                <a:ea typeface="楷体_GB2312" pitchFamily="49" charset="-122"/>
              </a:rPr>
              <a:t>数字调音台</a:t>
            </a:r>
            <a:endParaRPr lang="en-US" altLang="zh-CN" sz="2800" b="1" dirty="0">
              <a:solidFill>
                <a:srgbClr val="CC0066"/>
              </a:solidFill>
              <a:latin typeface="Times New Roman" pitchFamily="18" charset="0"/>
              <a:ea typeface="楷体_GB2312" pitchFamily="49" charset="-122"/>
            </a:endParaRPr>
          </a:p>
          <a:p>
            <a:pPr marL="800100" lvl="1" indent="-342900">
              <a:buFont typeface="Arial" charset="0"/>
              <a:buChar char="•"/>
            </a:pPr>
            <a:r>
              <a:rPr lang="zh-CN" altLang="en-US" sz="2400" dirty="0"/>
              <a:t>其作用有两个：其一是将每一路进行优化和调节；其二，对多路声音进行混合输出。</a:t>
            </a:r>
            <a:endParaRPr lang="zh-CN" altLang="en-US" sz="2400" b="1" dirty="0">
              <a:solidFill>
                <a:srgbClr val="CC0066"/>
              </a:solidFill>
              <a:latin typeface="Times New Roman" pitchFamily="18" charset="0"/>
              <a:ea typeface="楷体_GB2312" pitchFamily="49" charset="-122"/>
            </a:endParaRPr>
          </a:p>
        </p:txBody>
      </p:sp>
      <p:pic>
        <p:nvPicPr>
          <p:cNvPr id="37892" name="Picture 5" descr="Light horizontal"/>
          <p:cNvPicPr>
            <a:picLocks noChangeAspect="1" noChangeArrowheads="1"/>
          </p:cNvPicPr>
          <p:nvPr/>
        </p:nvPicPr>
        <p:blipFill>
          <a:blip r:embed="rId2" cstate="print"/>
          <a:srcRect l="2370" t="4260" r="-1588" b="4401"/>
          <a:stretch>
            <a:fillRect/>
          </a:stretch>
        </p:blipFill>
        <p:spPr bwMode="gray">
          <a:xfrm>
            <a:off x="1714500" y="3074987"/>
            <a:ext cx="6048375" cy="3097213"/>
          </a:xfrm>
          <a:prstGeom prst="rect">
            <a:avLst/>
          </a:prstGeom>
          <a:noFill/>
          <a:ln w="9525" algn="ctr">
            <a:noFill/>
            <a:miter lim="800000"/>
            <a:headEnd/>
            <a:tailEnd/>
          </a:ln>
        </p:spPr>
      </p:pic>
      <p:sp>
        <p:nvSpPr>
          <p:cNvPr id="5" name="标题 5"/>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smtClean="0">
                <a:ln>
                  <a:noFill/>
                </a:ln>
                <a:solidFill>
                  <a:schemeClr val="tx2"/>
                </a:solidFill>
                <a:effectLst/>
                <a:uLnTx/>
                <a:uFillTx/>
                <a:latin typeface="+mj-lt"/>
                <a:ea typeface="+mj-ea"/>
                <a:cs typeface="+mj-cs"/>
              </a:rPr>
              <a:t>数字音频设备</a:t>
            </a:r>
            <a:endParaRPr kumimoji="0" lang="zh-CN" altLang="en-US" sz="2800" b="0" i="0" u="none" strike="noStrike" kern="0" cap="none" spc="0" normalizeH="0" baseline="0" noProof="0" dirty="0" smtClean="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4" descr="2-8数字录音机"/>
          <p:cNvPicPr>
            <a:picLocks noChangeAspect="1" noChangeArrowheads="1"/>
          </p:cNvPicPr>
          <p:nvPr/>
        </p:nvPicPr>
        <p:blipFill>
          <a:blip r:embed="rId3" cstate="print"/>
          <a:srcRect/>
          <a:stretch>
            <a:fillRect/>
          </a:stretch>
        </p:blipFill>
        <p:spPr bwMode="auto">
          <a:xfrm>
            <a:off x="755650" y="3201988"/>
            <a:ext cx="7734300" cy="3084512"/>
          </a:xfrm>
          <a:prstGeom prst="rect">
            <a:avLst/>
          </a:prstGeom>
          <a:noFill/>
          <a:ln w="9525">
            <a:noFill/>
            <a:miter lim="800000"/>
            <a:headEnd/>
            <a:tailEnd/>
          </a:ln>
        </p:spPr>
      </p:pic>
      <p:sp>
        <p:nvSpPr>
          <p:cNvPr id="38915" name="标题 5"/>
          <p:cNvSpPr>
            <a:spLocks noGrp="1"/>
          </p:cNvSpPr>
          <p:nvPr>
            <p:ph type="title"/>
          </p:nvPr>
        </p:nvSpPr>
        <p:spPr/>
        <p:txBody>
          <a:bodyPr/>
          <a:lstStyle/>
          <a:p>
            <a:r>
              <a:rPr lang="zh-CN" altLang="en-US" sz="3200" b="1" dirty="0" smtClean="0"/>
              <a:t>数字音频设备</a:t>
            </a:r>
            <a:endParaRPr lang="zh-CN" altLang="en-US" sz="2800" dirty="0" smtClean="0"/>
          </a:p>
        </p:txBody>
      </p:sp>
      <p:sp>
        <p:nvSpPr>
          <p:cNvPr id="38916" name="内容占位符 7"/>
          <p:cNvSpPr>
            <a:spLocks noGrp="1"/>
          </p:cNvSpPr>
          <p:nvPr>
            <p:ph idx="1"/>
          </p:nvPr>
        </p:nvSpPr>
        <p:spPr/>
        <p:txBody>
          <a:bodyPr/>
          <a:lstStyle/>
          <a:p>
            <a:r>
              <a:rPr lang="zh-CN" altLang="en-US" sz="2800" b="1" dirty="0" smtClean="0">
                <a:solidFill>
                  <a:srgbClr val="C00000"/>
                </a:solidFill>
              </a:rPr>
              <a:t>数字录音机</a:t>
            </a:r>
            <a:endParaRPr lang="en-US" altLang="zh-CN" sz="2800" b="1" dirty="0" smtClean="0">
              <a:solidFill>
                <a:srgbClr val="C00000"/>
              </a:solidFill>
            </a:endParaRPr>
          </a:p>
          <a:p>
            <a:pPr lvl="1"/>
            <a:r>
              <a:rPr lang="zh-CN" altLang="en-US" sz="2400" dirty="0" smtClean="0"/>
              <a:t>采用数字记录方式来存储音频信号。</a:t>
            </a:r>
            <a:endParaRPr lang="en-US" altLang="zh-CN" sz="2400" dirty="0" smtClean="0"/>
          </a:p>
          <a:p>
            <a:pPr lvl="1"/>
            <a:r>
              <a:rPr lang="zh-CN" altLang="en-US" sz="2400" dirty="0" smtClean="0"/>
              <a:t>一般可用硬盘记录方式或者光盘记录方式。</a:t>
            </a:r>
          </a:p>
          <a:p>
            <a:endParaRPr lang="zh-CN" alt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zh-CN" altLang="en-US" sz="3600" b="1" dirty="0" smtClean="0"/>
              <a:t>数字音频设备</a:t>
            </a:r>
            <a:endParaRPr lang="zh-CN" altLang="en-US" sz="3600" dirty="0" smtClean="0"/>
          </a:p>
        </p:txBody>
      </p:sp>
      <p:sp>
        <p:nvSpPr>
          <p:cNvPr id="39939" name="内容占位符 5"/>
          <p:cNvSpPr>
            <a:spLocks noGrp="1"/>
          </p:cNvSpPr>
          <p:nvPr>
            <p:ph idx="1"/>
          </p:nvPr>
        </p:nvSpPr>
        <p:spPr>
          <a:xfrm>
            <a:off x="457200" y="1600200"/>
            <a:ext cx="3829050" cy="4530725"/>
          </a:xfrm>
        </p:spPr>
        <p:txBody>
          <a:bodyPr/>
          <a:lstStyle/>
          <a:p>
            <a:r>
              <a:rPr lang="zh-CN" altLang="en-US" sz="2800" b="1" dirty="0" smtClean="0">
                <a:solidFill>
                  <a:srgbClr val="C00000"/>
                </a:solidFill>
              </a:rPr>
              <a:t>数字音频工作站</a:t>
            </a:r>
            <a:endParaRPr lang="en-US" altLang="zh-CN" sz="2800" b="1" dirty="0" smtClean="0">
              <a:solidFill>
                <a:srgbClr val="C00000"/>
              </a:solidFill>
            </a:endParaRPr>
          </a:p>
          <a:p>
            <a:pPr lvl="1"/>
            <a:r>
              <a:rPr lang="zh-CN" altLang="en-US" sz="2000" dirty="0" smtClean="0"/>
              <a:t>一台能够完成从录音、编辑、混合、压缩，一直到最后刻出母盘的全部音频节目制作过程的设备。</a:t>
            </a:r>
            <a:endParaRPr lang="en-US" altLang="zh-CN" sz="2000" dirty="0" smtClean="0"/>
          </a:p>
          <a:p>
            <a:pPr lvl="1"/>
            <a:r>
              <a:rPr lang="zh-CN" altLang="en-US" sz="2000" dirty="0" smtClean="0"/>
              <a:t>调音台、多轨录音机、编辑机、效果器等。</a:t>
            </a:r>
            <a:endParaRPr lang="en-US" altLang="zh-CN" sz="2000" dirty="0" smtClean="0"/>
          </a:p>
          <a:p>
            <a:pPr lvl="1"/>
            <a:r>
              <a:rPr lang="zh-CN" altLang="en-US" sz="2000" dirty="0" smtClean="0"/>
              <a:t>集成度高，免去录音连线的烦恼，且便于携带。</a:t>
            </a:r>
            <a:endParaRPr lang="zh-CN" altLang="en-US" sz="2800" dirty="0" smtClean="0"/>
          </a:p>
        </p:txBody>
      </p:sp>
      <p:pic>
        <p:nvPicPr>
          <p:cNvPr id="39940" name="Picture 3" descr="2-9数字音频工作站"/>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357688" y="1411288"/>
            <a:ext cx="4506912" cy="483711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sz="3600" b="1" smtClean="0"/>
              <a:t>数字音频设备</a:t>
            </a:r>
            <a:endParaRPr lang="zh-CN" altLang="en-US" sz="3600" smtClean="0"/>
          </a:p>
        </p:txBody>
      </p:sp>
      <p:sp>
        <p:nvSpPr>
          <p:cNvPr id="40963" name="Rectangle 3"/>
          <p:cNvSpPr>
            <a:spLocks noGrp="1" noChangeArrowheads="1"/>
          </p:cNvSpPr>
          <p:nvPr>
            <p:ph type="body" idx="1"/>
          </p:nvPr>
        </p:nvSpPr>
        <p:spPr/>
        <p:txBody>
          <a:bodyPr/>
          <a:lstStyle/>
          <a:p>
            <a:pPr>
              <a:spcBef>
                <a:spcPts val="1200"/>
              </a:spcBef>
            </a:pPr>
            <a:r>
              <a:rPr lang="zh-CN" altLang="en-US" sz="2800" dirty="0" smtClean="0"/>
              <a:t>不管是专用设备，还是多媒体计算机，在处理数字音频时，其</a:t>
            </a:r>
            <a:r>
              <a:rPr lang="zh-CN" altLang="en-US" sz="2800" b="1" dirty="0" smtClean="0">
                <a:solidFill>
                  <a:srgbClr val="FF0000"/>
                </a:solidFill>
              </a:rPr>
              <a:t>关键的硬件技术内核</a:t>
            </a:r>
            <a:r>
              <a:rPr lang="zh-CN" altLang="en-US" sz="2800" dirty="0" smtClean="0"/>
              <a:t>包括：</a:t>
            </a:r>
            <a:endParaRPr lang="en-US" altLang="zh-CN" sz="2800" dirty="0" smtClean="0"/>
          </a:p>
          <a:p>
            <a:pPr lvl="1">
              <a:spcBef>
                <a:spcPts val="1200"/>
              </a:spcBef>
            </a:pPr>
            <a:r>
              <a:rPr lang="en-US" altLang="zh-CN" sz="2600" dirty="0" smtClean="0"/>
              <a:t>1</a:t>
            </a:r>
            <a:r>
              <a:rPr lang="zh-CN" altLang="en-US" sz="2600" dirty="0" smtClean="0"/>
              <a:t>）模数转换器（</a:t>
            </a:r>
            <a:r>
              <a:rPr lang="en-US" altLang="zh-CN" sz="2600" dirty="0" smtClean="0"/>
              <a:t>ADC</a:t>
            </a:r>
            <a:r>
              <a:rPr lang="zh-CN" altLang="en-US" sz="2600" dirty="0" smtClean="0"/>
              <a:t>）</a:t>
            </a:r>
            <a:endParaRPr lang="en-US" altLang="zh-CN" sz="2600" dirty="0" smtClean="0"/>
          </a:p>
          <a:p>
            <a:pPr lvl="1">
              <a:spcBef>
                <a:spcPts val="1200"/>
              </a:spcBef>
            </a:pPr>
            <a:r>
              <a:rPr lang="en-US" altLang="zh-CN" sz="2600" dirty="0" smtClean="0"/>
              <a:t>2</a:t>
            </a:r>
            <a:r>
              <a:rPr lang="zh-CN" altLang="en-US" sz="2600" dirty="0" smtClean="0"/>
              <a:t>）数模转换器（</a:t>
            </a:r>
            <a:r>
              <a:rPr lang="en-US" altLang="zh-CN" sz="2600" dirty="0" smtClean="0"/>
              <a:t>DAC</a:t>
            </a:r>
            <a:r>
              <a:rPr lang="zh-CN" altLang="en-US" sz="2600" dirty="0" smtClean="0"/>
              <a:t>）</a:t>
            </a:r>
            <a:endParaRPr lang="en-US" altLang="zh-CN" sz="2600" dirty="0" smtClean="0"/>
          </a:p>
          <a:p>
            <a:pPr lvl="1">
              <a:spcBef>
                <a:spcPts val="1200"/>
              </a:spcBef>
            </a:pPr>
            <a:r>
              <a:rPr lang="en-US" altLang="zh-CN" sz="2600" dirty="0" smtClean="0"/>
              <a:t>3</a:t>
            </a:r>
            <a:r>
              <a:rPr lang="zh-CN" altLang="en-US" sz="2600" dirty="0" smtClean="0"/>
              <a:t>）数字信号处理器（</a:t>
            </a:r>
            <a:r>
              <a:rPr lang="en-US" altLang="zh-CN" sz="2600" dirty="0" smtClean="0"/>
              <a:t>DSP</a:t>
            </a:r>
            <a:r>
              <a:rPr lang="zh-CN" altLang="en-US" sz="2600" dirty="0" smtClean="0"/>
              <a:t>）</a:t>
            </a:r>
            <a:endParaRPr lang="en-US" altLang="zh-CN" sz="2600" dirty="0" smtClean="0"/>
          </a:p>
          <a:p>
            <a:pPr lvl="2">
              <a:spcBef>
                <a:spcPts val="1200"/>
              </a:spcBef>
            </a:pPr>
            <a:r>
              <a:rPr lang="zh-CN" altLang="en-US" sz="2200" dirty="0" smtClean="0"/>
              <a:t>如：模拟和产生声场，控制声效等。</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8" descr="炫浪资源下载站 http://d.xvna.com/"/>
          <p:cNvPicPr>
            <a:picLocks noChangeAspect="1" noChangeArrowheads="1"/>
          </p:cNvPicPr>
          <p:nvPr/>
        </p:nvPicPr>
        <p:blipFill>
          <a:blip r:embed="rId2" cstate="print"/>
          <a:srcRect/>
          <a:stretch>
            <a:fillRect/>
          </a:stretch>
        </p:blipFill>
        <p:spPr bwMode="auto">
          <a:xfrm>
            <a:off x="1044575" y="3997325"/>
            <a:ext cx="2835275" cy="2095500"/>
          </a:xfrm>
          <a:prstGeom prst="rect">
            <a:avLst/>
          </a:prstGeom>
          <a:noFill/>
          <a:ln w="9525">
            <a:noFill/>
            <a:miter lim="800000"/>
            <a:headEnd/>
            <a:tailEnd/>
          </a:ln>
        </p:spPr>
      </p:pic>
      <p:pic>
        <p:nvPicPr>
          <p:cNvPr id="41988" name="Picture 10" descr="最强音频编辑软件 Adobe Audition3.0"/>
          <p:cNvPicPr>
            <a:picLocks noChangeAspect="1" noChangeArrowheads="1"/>
          </p:cNvPicPr>
          <p:nvPr/>
        </p:nvPicPr>
        <p:blipFill>
          <a:blip r:embed="rId3" cstate="print"/>
          <a:srcRect/>
          <a:stretch>
            <a:fillRect/>
          </a:stretch>
        </p:blipFill>
        <p:spPr bwMode="auto">
          <a:xfrm>
            <a:off x="5148263" y="4000500"/>
            <a:ext cx="2708275" cy="2112963"/>
          </a:xfrm>
          <a:prstGeom prst="rect">
            <a:avLst/>
          </a:prstGeom>
          <a:noFill/>
          <a:ln w="9525">
            <a:noFill/>
            <a:miter lim="800000"/>
            <a:headEnd/>
            <a:tailEnd/>
          </a:ln>
        </p:spPr>
      </p:pic>
      <p:sp>
        <p:nvSpPr>
          <p:cNvPr id="41989" name="Rectangle 11"/>
          <p:cNvSpPr>
            <a:spLocks noChangeArrowheads="1"/>
          </p:cNvSpPr>
          <p:nvPr/>
        </p:nvSpPr>
        <p:spPr bwMode="auto">
          <a:xfrm>
            <a:off x="1763713" y="6205538"/>
            <a:ext cx="1217000" cy="400110"/>
          </a:xfrm>
          <a:prstGeom prst="rect">
            <a:avLst/>
          </a:prstGeom>
          <a:noFill/>
          <a:ln w="9525">
            <a:noFill/>
            <a:miter lim="800000"/>
            <a:headEnd/>
            <a:tailEnd/>
          </a:ln>
        </p:spPr>
        <p:txBody>
          <a:bodyPr wrap="none">
            <a:spAutoFit/>
          </a:bodyPr>
          <a:lstStyle/>
          <a:p>
            <a:r>
              <a:rPr lang="zh-CN" altLang="en-US" sz="2000" b="1" dirty="0"/>
              <a:t>音源软件</a:t>
            </a:r>
          </a:p>
        </p:txBody>
      </p:sp>
      <p:sp>
        <p:nvSpPr>
          <p:cNvPr id="41990" name="Rectangle 12"/>
          <p:cNvSpPr>
            <a:spLocks noChangeArrowheads="1"/>
          </p:cNvSpPr>
          <p:nvPr/>
        </p:nvSpPr>
        <p:spPr bwMode="auto">
          <a:xfrm>
            <a:off x="6072188" y="6215063"/>
            <a:ext cx="1217000" cy="400110"/>
          </a:xfrm>
          <a:prstGeom prst="rect">
            <a:avLst/>
          </a:prstGeom>
          <a:noFill/>
          <a:ln w="9525">
            <a:noFill/>
            <a:miter lim="800000"/>
            <a:headEnd/>
            <a:tailEnd/>
          </a:ln>
        </p:spPr>
        <p:txBody>
          <a:bodyPr wrap="none">
            <a:spAutoFit/>
          </a:bodyPr>
          <a:lstStyle/>
          <a:p>
            <a:r>
              <a:rPr lang="zh-CN" altLang="en-US" sz="2000" b="1" dirty="0"/>
              <a:t>编辑软件</a:t>
            </a:r>
          </a:p>
        </p:txBody>
      </p:sp>
      <p:sp>
        <p:nvSpPr>
          <p:cNvPr id="9" name="标题 8"/>
          <p:cNvSpPr>
            <a:spLocks noGrp="1"/>
          </p:cNvSpPr>
          <p:nvPr>
            <p:ph type="title"/>
          </p:nvPr>
        </p:nvSpPr>
        <p:spPr/>
        <p:txBody>
          <a:bodyPr/>
          <a:lstStyle/>
          <a:p>
            <a:r>
              <a:rPr lang="zh-CN" altLang="en-US" sz="3200" b="1" dirty="0" smtClean="0">
                <a:latin typeface="Times New Roman" pitchFamily="18" charset="0"/>
                <a:ea typeface="楷体_GB2312" pitchFamily="49" charset="-122"/>
              </a:rPr>
              <a:t>数字音频编辑软件</a:t>
            </a:r>
            <a:endParaRPr lang="zh-CN" altLang="en-US" sz="3200" dirty="0"/>
          </a:p>
        </p:txBody>
      </p:sp>
      <p:sp>
        <p:nvSpPr>
          <p:cNvPr id="41991" name="内容占位符 9"/>
          <p:cNvSpPr>
            <a:spLocks noGrp="1"/>
          </p:cNvSpPr>
          <p:nvPr>
            <p:ph idx="1"/>
          </p:nvPr>
        </p:nvSpPr>
        <p:spPr/>
        <p:txBody>
          <a:bodyPr/>
          <a:lstStyle/>
          <a:p>
            <a:pPr lvl="1"/>
            <a:r>
              <a:rPr lang="zh-CN" altLang="en-US" dirty="0" smtClean="0"/>
              <a:t>数字音频处理方式</a:t>
            </a:r>
            <a:endParaRPr lang="en-US" altLang="zh-CN" dirty="0" smtClean="0"/>
          </a:p>
          <a:p>
            <a:pPr lvl="2"/>
            <a:r>
              <a:rPr lang="zh-CN" altLang="en-US" dirty="0" smtClean="0"/>
              <a:t>专业数字音频设备</a:t>
            </a:r>
            <a:endParaRPr lang="en-US" altLang="zh-CN" dirty="0" smtClean="0"/>
          </a:p>
          <a:p>
            <a:pPr lvl="2"/>
            <a:r>
              <a:rPr lang="zh-CN" altLang="en-US" dirty="0" smtClean="0"/>
              <a:t>多媒体计算机 </a:t>
            </a:r>
            <a:r>
              <a:rPr lang="en-US" altLang="zh-CN" dirty="0" smtClean="0"/>
              <a:t>+ </a:t>
            </a:r>
            <a:r>
              <a:rPr lang="zh-CN" altLang="en-US" dirty="0" smtClean="0"/>
              <a:t>数字音频编辑软件</a:t>
            </a:r>
            <a:endParaRPr lang="en-US" altLang="zh-CN" dirty="0" smtClean="0"/>
          </a:p>
          <a:p>
            <a:pPr lvl="1"/>
            <a:r>
              <a:rPr lang="zh-CN" altLang="en-US" dirty="0" smtClean="0"/>
              <a:t>数字音频编辑软件分类</a:t>
            </a:r>
          </a:p>
          <a:p>
            <a:pPr lvl="2"/>
            <a:r>
              <a:rPr lang="zh-CN" altLang="en-US" b="1" dirty="0" smtClean="0">
                <a:solidFill>
                  <a:srgbClr val="FF0000"/>
                </a:solidFill>
              </a:rPr>
              <a:t>音源软件（音序器软件）</a:t>
            </a:r>
            <a:r>
              <a:rPr lang="zh-CN" altLang="en-US" dirty="0" smtClean="0"/>
              <a:t>：数字音乐创作</a:t>
            </a:r>
          </a:p>
          <a:p>
            <a:pPr lvl="2"/>
            <a:r>
              <a:rPr lang="zh-CN" altLang="en-US" b="1" dirty="0" smtClean="0">
                <a:solidFill>
                  <a:srgbClr val="FF0000"/>
                </a:solidFill>
              </a:rPr>
              <a:t>编辑软件</a:t>
            </a:r>
            <a:r>
              <a:rPr lang="zh-CN" altLang="en-US" dirty="0" smtClean="0"/>
              <a:t>：声音的录音、剪辑、混音合成和特效处理等。</a:t>
            </a:r>
          </a:p>
          <a:p>
            <a:endParaRPr lang="zh-CN" alt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Box 2"/>
          <p:cNvSpPr txBox="1">
            <a:spLocks noChangeArrowheads="1"/>
          </p:cNvSpPr>
          <p:nvPr/>
        </p:nvSpPr>
        <p:spPr bwMode="auto">
          <a:xfrm>
            <a:off x="500063" y="1428750"/>
            <a:ext cx="3929062" cy="2370138"/>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solidFill>
                  <a:srgbClr val="CC0066"/>
                </a:solidFill>
                <a:latin typeface="Times New Roman" pitchFamily="18" charset="0"/>
                <a:ea typeface="楷体_GB2312" pitchFamily="49" charset="-122"/>
              </a:rPr>
              <a:t>音源软件（音序器软件）</a:t>
            </a:r>
          </a:p>
          <a:p>
            <a:pPr marL="800100" lvl="1" indent="-342900">
              <a:buFont typeface="Arial" charset="0"/>
              <a:buChar char="•"/>
            </a:pPr>
            <a:r>
              <a:rPr lang="en-US" altLang="zh-CN" sz="2000" b="1">
                <a:latin typeface="Times New Roman" pitchFamily="18" charset="0"/>
                <a:ea typeface="楷体_GB2312" pitchFamily="49" charset="-122"/>
              </a:rPr>
              <a:t>Cakewalk</a:t>
            </a:r>
          </a:p>
          <a:p>
            <a:pPr marL="1257300" lvl="2" indent="-342900">
              <a:buFont typeface="Arial" charset="0"/>
              <a:buChar char="•"/>
            </a:pPr>
            <a:r>
              <a:rPr lang="zh-CN" altLang="en-US" sz="1600" b="1">
                <a:latin typeface="Times New Roman" pitchFamily="18" charset="0"/>
                <a:ea typeface="楷体_GB2312" pitchFamily="49" charset="-122"/>
              </a:rPr>
              <a:t>制作</a:t>
            </a:r>
            <a:r>
              <a:rPr lang="en-US" altLang="zh-CN" sz="1600" b="1">
                <a:latin typeface="Times New Roman" pitchFamily="18" charset="0"/>
                <a:ea typeface="楷体_GB2312" pitchFamily="49" charset="-122"/>
              </a:rPr>
              <a:t>MIDI</a:t>
            </a:r>
            <a:r>
              <a:rPr lang="zh-CN" altLang="en-US" sz="1600" b="1">
                <a:latin typeface="Times New Roman" pitchFamily="18" charset="0"/>
                <a:ea typeface="楷体_GB2312" pitchFamily="49" charset="-122"/>
              </a:rPr>
              <a:t>，录制音频等</a:t>
            </a:r>
          </a:p>
          <a:p>
            <a:pPr marL="800100" lvl="1" indent="-342900">
              <a:buFont typeface="Arial" charset="0"/>
              <a:buChar char="•"/>
            </a:pPr>
            <a:endParaRPr lang="en-US" altLang="zh-CN" sz="2000" b="1">
              <a:latin typeface="Times New Roman" pitchFamily="18" charset="0"/>
              <a:ea typeface="楷体_GB2312" pitchFamily="49" charset="-122"/>
            </a:endParaRPr>
          </a:p>
          <a:p>
            <a:pPr marL="800100" lvl="1" indent="-342900">
              <a:buFont typeface="Arial" charset="0"/>
              <a:buChar char="•"/>
            </a:pPr>
            <a:r>
              <a:rPr lang="en-US" altLang="zh-CN" sz="2000" b="1">
                <a:latin typeface="Times New Roman" pitchFamily="18" charset="0"/>
                <a:ea typeface="楷体_GB2312" pitchFamily="49" charset="-122"/>
              </a:rPr>
              <a:t>FL Studio</a:t>
            </a:r>
          </a:p>
          <a:p>
            <a:pPr marL="1257300" lvl="2" indent="-342900">
              <a:buFont typeface="Arial" charset="0"/>
              <a:buChar char="•"/>
            </a:pPr>
            <a:r>
              <a:rPr lang="zh-CN" altLang="en-US" sz="1600" b="1">
                <a:latin typeface="Times New Roman" pitchFamily="18" charset="0"/>
                <a:ea typeface="楷体_GB2312" pitchFamily="49" charset="-122"/>
              </a:rPr>
              <a:t>音符编辑器</a:t>
            </a:r>
          </a:p>
          <a:p>
            <a:pPr marL="1257300" lvl="2" indent="-342900">
              <a:buFont typeface="Arial" charset="0"/>
              <a:buChar char="•"/>
            </a:pPr>
            <a:r>
              <a:rPr lang="zh-CN" altLang="en-US" sz="1600" b="1">
                <a:latin typeface="Times New Roman" pitchFamily="18" charset="0"/>
                <a:ea typeface="楷体_GB2312" pitchFamily="49" charset="-122"/>
              </a:rPr>
              <a:t>音效编辑器</a:t>
            </a:r>
          </a:p>
          <a:p>
            <a:pPr marL="1257300" lvl="2" indent="-342900">
              <a:buFont typeface="Arial" charset="0"/>
              <a:buChar char="•"/>
            </a:pPr>
            <a:r>
              <a:rPr lang="zh-CN" altLang="en-US" sz="1600" b="1">
                <a:latin typeface="Times New Roman" pitchFamily="18" charset="0"/>
                <a:ea typeface="楷体_GB2312" pitchFamily="49" charset="-122"/>
              </a:rPr>
              <a:t>音源输入</a:t>
            </a:r>
          </a:p>
        </p:txBody>
      </p:sp>
      <p:pic>
        <p:nvPicPr>
          <p:cNvPr id="43012" name="Picture 10" descr="post-348882-1188529848"/>
          <p:cNvPicPr>
            <a:picLocks noChangeAspect="1" noChangeArrowheads="1"/>
          </p:cNvPicPr>
          <p:nvPr/>
        </p:nvPicPr>
        <p:blipFill>
          <a:blip r:embed="rId2" cstate="print"/>
          <a:srcRect/>
          <a:stretch>
            <a:fillRect/>
          </a:stretch>
        </p:blipFill>
        <p:spPr bwMode="auto">
          <a:xfrm>
            <a:off x="4357688" y="1643063"/>
            <a:ext cx="2952750" cy="2806700"/>
          </a:xfrm>
          <a:prstGeom prst="rect">
            <a:avLst/>
          </a:prstGeom>
          <a:noFill/>
          <a:ln w="9525">
            <a:noFill/>
            <a:miter lim="800000"/>
            <a:headEnd/>
            <a:tailEnd/>
          </a:ln>
        </p:spPr>
      </p:pic>
      <p:sp>
        <p:nvSpPr>
          <p:cNvPr id="43013" name="Rectangle 11"/>
          <p:cNvSpPr>
            <a:spLocks noChangeArrowheads="1"/>
          </p:cNvSpPr>
          <p:nvPr/>
        </p:nvSpPr>
        <p:spPr bwMode="auto">
          <a:xfrm>
            <a:off x="7454900" y="3298825"/>
            <a:ext cx="1353256" cy="400110"/>
          </a:xfrm>
          <a:prstGeom prst="rect">
            <a:avLst/>
          </a:prstGeom>
          <a:noFill/>
          <a:ln w="9525">
            <a:noFill/>
            <a:miter lim="800000"/>
            <a:headEnd/>
            <a:tailEnd/>
          </a:ln>
        </p:spPr>
        <p:txBody>
          <a:bodyPr wrap="none">
            <a:spAutoFit/>
          </a:bodyPr>
          <a:lstStyle/>
          <a:p>
            <a:r>
              <a:rPr lang="en-US" altLang="zh-CN" sz="2000" b="1" dirty="0"/>
              <a:t>Cakewalk</a:t>
            </a:r>
            <a:endParaRPr lang="zh-CN" altLang="en-US" sz="2000" b="1" dirty="0"/>
          </a:p>
        </p:txBody>
      </p:sp>
      <p:pic>
        <p:nvPicPr>
          <p:cNvPr id="43014" name="Picture 13" descr="FL-Studio"/>
          <p:cNvPicPr>
            <a:picLocks noChangeAspect="1" noChangeArrowheads="1"/>
          </p:cNvPicPr>
          <p:nvPr/>
        </p:nvPicPr>
        <p:blipFill>
          <a:blip r:embed="rId3" cstate="print"/>
          <a:srcRect/>
          <a:stretch>
            <a:fillRect/>
          </a:stretch>
        </p:blipFill>
        <p:spPr bwMode="auto">
          <a:xfrm>
            <a:off x="2051050" y="4149725"/>
            <a:ext cx="3097213" cy="2155825"/>
          </a:xfrm>
          <a:prstGeom prst="rect">
            <a:avLst/>
          </a:prstGeom>
          <a:noFill/>
          <a:ln w="9525">
            <a:noFill/>
            <a:miter lim="800000"/>
            <a:headEnd/>
            <a:tailEnd/>
          </a:ln>
        </p:spPr>
      </p:pic>
      <p:sp>
        <p:nvSpPr>
          <p:cNvPr id="43015" name="Rectangle 14"/>
          <p:cNvSpPr>
            <a:spLocks noChangeArrowheads="1"/>
          </p:cNvSpPr>
          <p:nvPr/>
        </p:nvSpPr>
        <p:spPr bwMode="auto">
          <a:xfrm>
            <a:off x="5148263" y="5949950"/>
            <a:ext cx="1363065" cy="400110"/>
          </a:xfrm>
          <a:prstGeom prst="rect">
            <a:avLst/>
          </a:prstGeom>
          <a:noFill/>
          <a:ln w="9525">
            <a:noFill/>
            <a:miter lim="800000"/>
            <a:headEnd/>
            <a:tailEnd/>
          </a:ln>
        </p:spPr>
        <p:txBody>
          <a:bodyPr wrap="none">
            <a:spAutoFit/>
          </a:bodyPr>
          <a:lstStyle/>
          <a:p>
            <a:r>
              <a:rPr lang="en-US" altLang="zh-CN" sz="2000" b="1" dirty="0"/>
              <a:t>FL Studio</a:t>
            </a:r>
            <a:endParaRPr lang="zh-CN" altLang="en-US" sz="2000" b="1" dirty="0"/>
          </a:p>
        </p:txBody>
      </p:sp>
      <p:sp>
        <p:nvSpPr>
          <p:cNvPr id="8" name="标题 8"/>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smtClean="0">
                <a:ln>
                  <a:noFill/>
                </a:ln>
                <a:solidFill>
                  <a:schemeClr val="tx2"/>
                </a:solidFill>
                <a:effectLst/>
                <a:uLnTx/>
                <a:uFillTx/>
                <a:latin typeface="Times New Roman" pitchFamily="18" charset="0"/>
                <a:ea typeface="楷体_GB2312" pitchFamily="49" charset="-122"/>
                <a:cs typeface="+mj-cs"/>
              </a:rPr>
              <a:t>数字音频编辑软件</a:t>
            </a:r>
            <a:endParaRPr kumimoji="0" lang="zh-CN" altLang="en-US" sz="32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TextBox 2"/>
          <p:cNvSpPr txBox="1">
            <a:spLocks noChangeArrowheads="1"/>
          </p:cNvSpPr>
          <p:nvPr/>
        </p:nvSpPr>
        <p:spPr bwMode="auto">
          <a:xfrm>
            <a:off x="571500" y="1500188"/>
            <a:ext cx="3786188" cy="3478212"/>
          </a:xfrm>
          <a:prstGeom prst="rect">
            <a:avLst/>
          </a:prstGeom>
          <a:noFill/>
          <a:ln w="9525">
            <a:noFill/>
            <a:miter lim="800000"/>
            <a:headEnd/>
            <a:tailEnd/>
          </a:ln>
        </p:spPr>
        <p:txBody>
          <a:bodyPr>
            <a:spAutoFit/>
          </a:bodyPr>
          <a:lstStyle/>
          <a:p>
            <a:pPr marL="342900" indent="-342900">
              <a:buFont typeface="Arial" charset="0"/>
              <a:buChar char="•"/>
            </a:pPr>
            <a:r>
              <a:rPr lang="zh-CN" altLang="en-US" sz="2400" b="1">
                <a:solidFill>
                  <a:srgbClr val="CC0066"/>
                </a:solidFill>
                <a:latin typeface="Times New Roman" pitchFamily="18" charset="0"/>
                <a:ea typeface="楷体_GB2312" pitchFamily="49" charset="-122"/>
              </a:rPr>
              <a:t>编辑软件</a:t>
            </a:r>
          </a:p>
          <a:p>
            <a:pPr marL="800100" lvl="1" indent="-342900">
              <a:buFontTx/>
              <a:buChar char="•"/>
            </a:pPr>
            <a:r>
              <a:rPr lang="en-US" altLang="zh-CN" sz="2000" b="1">
                <a:latin typeface="Times New Roman" pitchFamily="18" charset="0"/>
                <a:ea typeface="楷体_GB2312" pitchFamily="49" charset="-122"/>
              </a:rPr>
              <a:t>Cubase</a:t>
            </a:r>
          </a:p>
          <a:p>
            <a:pPr marL="1257300" lvl="2" indent="-342900">
              <a:buFont typeface="Arial" charset="0"/>
              <a:buChar char="•"/>
            </a:pPr>
            <a:r>
              <a:rPr lang="zh-CN" altLang="en-US" sz="1600" b="1">
                <a:latin typeface="Times New Roman" pitchFamily="18" charset="0"/>
                <a:ea typeface="楷体_GB2312" pitchFamily="49" charset="-122"/>
              </a:rPr>
              <a:t>德国</a:t>
            </a:r>
            <a:r>
              <a:rPr lang="en-US" altLang="zh-CN" sz="1600" b="1">
                <a:latin typeface="Times New Roman" pitchFamily="18" charset="0"/>
                <a:ea typeface="楷体_GB2312" pitchFamily="49" charset="-122"/>
              </a:rPr>
              <a:t>Steinberg</a:t>
            </a:r>
            <a:r>
              <a:rPr lang="zh-CN" altLang="en-US" sz="1600" b="1">
                <a:latin typeface="Times New Roman" pitchFamily="18" charset="0"/>
                <a:ea typeface="楷体_GB2312" pitchFamily="49" charset="-122"/>
              </a:rPr>
              <a:t>公司出品的苹果、</a:t>
            </a:r>
            <a:r>
              <a:rPr lang="en-US" altLang="zh-CN" sz="1600" b="1">
                <a:latin typeface="Times New Roman" pitchFamily="18" charset="0"/>
                <a:ea typeface="楷体_GB2312" pitchFamily="49" charset="-122"/>
              </a:rPr>
              <a:t>PC</a:t>
            </a:r>
            <a:r>
              <a:rPr lang="zh-CN" altLang="en-US" sz="1600" b="1">
                <a:latin typeface="Times New Roman" pitchFamily="18" charset="0"/>
                <a:ea typeface="楷体_GB2312" pitchFamily="49" charset="-122"/>
              </a:rPr>
              <a:t>双平台软件</a:t>
            </a:r>
            <a:endParaRPr lang="en-US" altLang="zh-CN" sz="1600" b="1">
              <a:latin typeface="Times New Roman" pitchFamily="18" charset="0"/>
              <a:ea typeface="楷体_GB2312" pitchFamily="49" charset="-122"/>
            </a:endParaRPr>
          </a:p>
          <a:p>
            <a:pPr marL="1257300" lvl="2" indent="-342900">
              <a:buFont typeface="Arial" charset="0"/>
              <a:buChar char="•"/>
            </a:pPr>
            <a:r>
              <a:rPr lang="en-US" altLang="zh-CN" sz="1600" b="1">
                <a:latin typeface="Times New Roman" pitchFamily="18" charset="0"/>
                <a:ea typeface="楷体_GB2312" pitchFamily="49" charset="-122"/>
              </a:rPr>
              <a:t>MIDI/</a:t>
            </a:r>
            <a:r>
              <a:rPr lang="zh-CN" altLang="en-US" sz="1600" b="1">
                <a:latin typeface="Times New Roman" pitchFamily="18" charset="0"/>
                <a:ea typeface="楷体_GB2312" pitchFamily="49" charset="-122"/>
              </a:rPr>
              <a:t>音频</a:t>
            </a:r>
            <a:r>
              <a:rPr lang="en-US" altLang="zh-CN" sz="1600" b="1">
                <a:latin typeface="Times New Roman" pitchFamily="18" charset="0"/>
                <a:ea typeface="楷体_GB2312" pitchFamily="49" charset="-122"/>
              </a:rPr>
              <a:t>/</a:t>
            </a:r>
            <a:r>
              <a:rPr lang="zh-CN" altLang="en-US" sz="1600" b="1">
                <a:latin typeface="Times New Roman" pitchFamily="18" charset="0"/>
                <a:ea typeface="楷体_GB2312" pitchFamily="49" charset="-122"/>
              </a:rPr>
              <a:t>合成器一体化音乐工作站</a:t>
            </a:r>
          </a:p>
          <a:p>
            <a:pPr marL="800100" lvl="1" indent="-342900">
              <a:buFontTx/>
              <a:buChar char="•"/>
            </a:pPr>
            <a:endParaRPr lang="en-US" altLang="zh-CN" sz="2000" b="1">
              <a:latin typeface="Times New Roman" pitchFamily="18" charset="0"/>
              <a:ea typeface="楷体_GB2312" pitchFamily="49" charset="-122"/>
            </a:endParaRPr>
          </a:p>
          <a:p>
            <a:pPr marL="800100" lvl="1" indent="-342900">
              <a:buFontTx/>
              <a:buChar char="•"/>
            </a:pPr>
            <a:r>
              <a:rPr lang="en-US" altLang="zh-CN" sz="2000" b="1">
                <a:latin typeface="Times New Roman" pitchFamily="18" charset="0"/>
                <a:ea typeface="楷体_GB2312" pitchFamily="49" charset="-122"/>
              </a:rPr>
              <a:t>Nuendo</a:t>
            </a:r>
          </a:p>
          <a:p>
            <a:pPr marL="1257300" lvl="2" indent="-342900">
              <a:buFont typeface="Arial" charset="0"/>
              <a:buChar char="•"/>
            </a:pPr>
            <a:r>
              <a:rPr lang="zh-CN" altLang="en-US" sz="1600" b="1">
                <a:latin typeface="Times New Roman" pitchFamily="18" charset="0"/>
                <a:ea typeface="楷体_GB2312" pitchFamily="49" charset="-122"/>
              </a:rPr>
              <a:t>录音、混音和环绕声制作</a:t>
            </a:r>
          </a:p>
          <a:p>
            <a:pPr marL="800100" lvl="1" indent="-342900">
              <a:buFontTx/>
              <a:buChar char="•"/>
            </a:pPr>
            <a:endParaRPr lang="en-US" altLang="zh-CN" sz="2000" b="1">
              <a:latin typeface="Times New Roman" pitchFamily="18" charset="0"/>
              <a:ea typeface="楷体_GB2312" pitchFamily="49" charset="-122"/>
            </a:endParaRPr>
          </a:p>
          <a:p>
            <a:pPr marL="800100" lvl="1" indent="-342900">
              <a:buFontTx/>
              <a:buChar char="•"/>
            </a:pPr>
            <a:r>
              <a:rPr lang="en-US" altLang="zh-CN" sz="2000" b="1">
                <a:latin typeface="Times New Roman" pitchFamily="18" charset="0"/>
                <a:ea typeface="楷体_GB2312" pitchFamily="49" charset="-122"/>
              </a:rPr>
              <a:t>Logic Audio</a:t>
            </a:r>
          </a:p>
          <a:p>
            <a:pPr marL="1257300" lvl="2" indent="-342900">
              <a:buFont typeface="Arial" charset="0"/>
              <a:buChar char="•"/>
            </a:pPr>
            <a:endParaRPr lang="en-US" altLang="zh-CN" sz="1600" b="1">
              <a:latin typeface="Times New Roman" pitchFamily="18" charset="0"/>
              <a:ea typeface="楷体_GB2312" pitchFamily="49" charset="-122"/>
            </a:endParaRPr>
          </a:p>
        </p:txBody>
      </p:sp>
      <p:sp>
        <p:nvSpPr>
          <p:cNvPr id="44036" name="Rectangle 6"/>
          <p:cNvSpPr>
            <a:spLocks noChangeArrowheads="1"/>
          </p:cNvSpPr>
          <p:nvPr/>
        </p:nvSpPr>
        <p:spPr bwMode="auto">
          <a:xfrm>
            <a:off x="7669213" y="3013075"/>
            <a:ext cx="1112805" cy="400110"/>
          </a:xfrm>
          <a:prstGeom prst="rect">
            <a:avLst/>
          </a:prstGeom>
          <a:noFill/>
          <a:ln w="9525">
            <a:noFill/>
            <a:miter lim="800000"/>
            <a:headEnd/>
            <a:tailEnd/>
          </a:ln>
        </p:spPr>
        <p:txBody>
          <a:bodyPr wrap="none">
            <a:spAutoFit/>
          </a:bodyPr>
          <a:lstStyle/>
          <a:p>
            <a:r>
              <a:rPr lang="en-US" altLang="zh-CN" sz="2000" b="1"/>
              <a:t>Cubase</a:t>
            </a:r>
            <a:endParaRPr lang="zh-CN" altLang="en-US" sz="2000" b="1"/>
          </a:p>
        </p:txBody>
      </p:sp>
      <p:pic>
        <p:nvPicPr>
          <p:cNvPr id="44037" name="Picture 10" descr="newcub27a"/>
          <p:cNvPicPr>
            <a:picLocks noChangeAspect="1" noChangeArrowheads="1"/>
          </p:cNvPicPr>
          <p:nvPr/>
        </p:nvPicPr>
        <p:blipFill>
          <a:blip r:embed="rId2" cstate="print"/>
          <a:srcRect/>
          <a:stretch>
            <a:fillRect/>
          </a:stretch>
        </p:blipFill>
        <p:spPr bwMode="auto">
          <a:xfrm>
            <a:off x="4643438" y="1500188"/>
            <a:ext cx="3024187" cy="2006600"/>
          </a:xfrm>
          <a:prstGeom prst="rect">
            <a:avLst/>
          </a:prstGeom>
          <a:noFill/>
          <a:ln w="9525">
            <a:noFill/>
            <a:miter lim="800000"/>
            <a:headEnd/>
            <a:tailEnd/>
          </a:ln>
        </p:spPr>
      </p:pic>
      <p:pic>
        <p:nvPicPr>
          <p:cNvPr id="44038" name="Picture 12" descr="20060616170156852"/>
          <p:cNvPicPr>
            <a:picLocks noChangeAspect="1" noChangeArrowheads="1"/>
          </p:cNvPicPr>
          <p:nvPr/>
        </p:nvPicPr>
        <p:blipFill>
          <a:blip r:embed="rId3" cstate="print"/>
          <a:srcRect/>
          <a:stretch>
            <a:fillRect/>
          </a:stretch>
        </p:blipFill>
        <p:spPr bwMode="auto">
          <a:xfrm>
            <a:off x="6300788" y="3933825"/>
            <a:ext cx="2473325" cy="1871663"/>
          </a:xfrm>
          <a:prstGeom prst="rect">
            <a:avLst/>
          </a:prstGeom>
          <a:noFill/>
          <a:ln w="9525">
            <a:noFill/>
            <a:miter lim="800000"/>
            <a:headEnd/>
            <a:tailEnd/>
          </a:ln>
        </p:spPr>
      </p:pic>
      <p:sp>
        <p:nvSpPr>
          <p:cNvPr id="44039" name="Rectangle 13"/>
          <p:cNvSpPr>
            <a:spLocks noChangeArrowheads="1"/>
          </p:cNvSpPr>
          <p:nvPr/>
        </p:nvSpPr>
        <p:spPr bwMode="auto">
          <a:xfrm>
            <a:off x="7358063" y="5848350"/>
            <a:ext cx="1141659" cy="400110"/>
          </a:xfrm>
          <a:prstGeom prst="rect">
            <a:avLst/>
          </a:prstGeom>
          <a:noFill/>
          <a:ln w="9525">
            <a:noFill/>
            <a:miter lim="800000"/>
            <a:headEnd/>
            <a:tailEnd/>
          </a:ln>
        </p:spPr>
        <p:txBody>
          <a:bodyPr wrap="none">
            <a:spAutoFit/>
          </a:bodyPr>
          <a:lstStyle/>
          <a:p>
            <a:r>
              <a:rPr lang="en-US" altLang="zh-CN" sz="2000" b="1"/>
              <a:t>Nuendo</a:t>
            </a:r>
            <a:endParaRPr lang="zh-CN" altLang="en-US" sz="2000" b="1"/>
          </a:p>
        </p:txBody>
      </p:sp>
      <p:sp>
        <p:nvSpPr>
          <p:cNvPr id="44040" name="Rectangle 15"/>
          <p:cNvSpPr>
            <a:spLocks noChangeArrowheads="1"/>
          </p:cNvSpPr>
          <p:nvPr/>
        </p:nvSpPr>
        <p:spPr bwMode="auto">
          <a:xfrm>
            <a:off x="3708400" y="6134100"/>
            <a:ext cx="1657954" cy="400110"/>
          </a:xfrm>
          <a:prstGeom prst="rect">
            <a:avLst/>
          </a:prstGeom>
          <a:noFill/>
          <a:ln w="9525">
            <a:noFill/>
            <a:miter lim="800000"/>
            <a:headEnd/>
            <a:tailEnd/>
          </a:ln>
        </p:spPr>
        <p:txBody>
          <a:bodyPr wrap="none">
            <a:spAutoFit/>
          </a:bodyPr>
          <a:lstStyle/>
          <a:p>
            <a:r>
              <a:rPr lang="en-US" altLang="zh-CN" sz="2000" b="1"/>
              <a:t>Logic Audio</a:t>
            </a:r>
            <a:endParaRPr lang="zh-CN" altLang="en-US" sz="2000" b="1"/>
          </a:p>
        </p:txBody>
      </p:sp>
      <p:pic>
        <p:nvPicPr>
          <p:cNvPr id="44041" name="Picture 17" descr="logicscreenshot"/>
          <p:cNvPicPr>
            <a:picLocks noChangeAspect="1" noChangeArrowheads="1"/>
          </p:cNvPicPr>
          <p:nvPr/>
        </p:nvPicPr>
        <p:blipFill>
          <a:blip r:embed="rId4" cstate="print"/>
          <a:srcRect/>
          <a:stretch>
            <a:fillRect/>
          </a:stretch>
        </p:blipFill>
        <p:spPr bwMode="auto">
          <a:xfrm>
            <a:off x="3059113" y="4149725"/>
            <a:ext cx="2447925" cy="1992313"/>
          </a:xfrm>
          <a:prstGeom prst="rect">
            <a:avLst/>
          </a:prstGeom>
          <a:noFill/>
          <a:ln w="9525">
            <a:noFill/>
            <a:miter lim="800000"/>
            <a:headEnd/>
            <a:tailEnd/>
          </a:ln>
        </p:spPr>
      </p:pic>
      <p:sp>
        <p:nvSpPr>
          <p:cNvPr id="10" name="标题 8"/>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smtClean="0">
                <a:ln>
                  <a:noFill/>
                </a:ln>
                <a:solidFill>
                  <a:schemeClr val="tx2"/>
                </a:solidFill>
                <a:effectLst/>
                <a:uLnTx/>
                <a:uFillTx/>
                <a:latin typeface="Times New Roman" pitchFamily="18" charset="0"/>
                <a:ea typeface="楷体_GB2312" pitchFamily="49" charset="-122"/>
                <a:cs typeface="+mj-cs"/>
              </a:rPr>
              <a:t>数字音频编辑软件</a:t>
            </a:r>
            <a:endParaRPr kumimoji="0" lang="zh-CN" altLang="en-US" sz="32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1" name="TextBox 2"/>
          <p:cNvSpPr txBox="1">
            <a:spLocks noChangeArrowheads="1"/>
          </p:cNvSpPr>
          <p:nvPr/>
        </p:nvSpPr>
        <p:spPr bwMode="auto">
          <a:xfrm>
            <a:off x="500063" y="1357313"/>
            <a:ext cx="2995612" cy="4954587"/>
          </a:xfrm>
          <a:prstGeom prst="rect">
            <a:avLst/>
          </a:prstGeom>
          <a:noFill/>
          <a:ln w="9525">
            <a:noFill/>
            <a:miter lim="800000"/>
            <a:headEnd/>
            <a:tailEnd/>
          </a:ln>
        </p:spPr>
        <p:txBody>
          <a:bodyPr>
            <a:spAutoFit/>
          </a:bodyPr>
          <a:lstStyle/>
          <a:p>
            <a:pPr marL="342900" indent="-342900">
              <a:buFontTx/>
              <a:buChar char="•"/>
              <a:defRPr/>
            </a:pPr>
            <a:r>
              <a:rPr lang="en-US" altLang="zh-CN" sz="2000" b="1" dirty="0">
                <a:latin typeface="Times New Roman" pitchFamily="18" charset="0"/>
                <a:ea typeface="楷体_GB2312" pitchFamily="49" charset="-122"/>
              </a:rPr>
              <a:t>Vegas Audio/ Video</a:t>
            </a:r>
            <a:endParaRPr lang="zh-CN" altLang="en-US" sz="2000" b="1" dirty="0">
              <a:latin typeface="Times New Roman" pitchFamily="18" charset="0"/>
              <a:ea typeface="楷体_GB2312" pitchFamily="49" charset="-122"/>
            </a:endParaRPr>
          </a:p>
          <a:p>
            <a:pPr marL="800100" lvl="1" indent="-342900">
              <a:buFont typeface="Arial" pitchFamily="34" charset="0"/>
              <a:buChar char="•"/>
              <a:defRPr/>
            </a:pPr>
            <a:r>
              <a:rPr lang="zh-CN" altLang="en-US" sz="1600" b="1" dirty="0">
                <a:latin typeface="Times New Roman" pitchFamily="18" charset="0"/>
                <a:ea typeface="楷体_GB2312" pitchFamily="49" charset="-122"/>
              </a:rPr>
              <a:t>多轨</a:t>
            </a:r>
          </a:p>
          <a:p>
            <a:pPr marL="800100" lvl="1" indent="-342900">
              <a:buFont typeface="Arial" pitchFamily="34" charset="0"/>
              <a:buChar char="•"/>
              <a:defRPr/>
            </a:pPr>
            <a:r>
              <a:rPr lang="en-US" altLang="zh-CN" sz="1600" b="1" dirty="0">
                <a:latin typeface="Times New Roman" pitchFamily="18" charset="0"/>
                <a:ea typeface="楷体_GB2312" pitchFamily="49" charset="-122"/>
              </a:rPr>
              <a:t>Sonic </a:t>
            </a:r>
            <a:r>
              <a:rPr lang="en-US" altLang="zh-CN" sz="1600" b="1" dirty="0" err="1">
                <a:latin typeface="Times New Roman" pitchFamily="18" charset="0"/>
                <a:ea typeface="楷体_GB2312" pitchFamily="49" charset="-122"/>
              </a:rPr>
              <a:t>Foundary</a:t>
            </a:r>
            <a:endParaRPr lang="en-US" altLang="zh-CN" sz="1600" b="1" dirty="0">
              <a:latin typeface="Times New Roman" pitchFamily="18" charset="0"/>
              <a:ea typeface="楷体_GB2312" pitchFamily="49" charset="-122"/>
            </a:endParaRPr>
          </a:p>
          <a:p>
            <a:pPr marL="800100" lvl="1" indent="-342900">
              <a:buFont typeface="Arial" pitchFamily="34" charset="0"/>
              <a:buChar char="•"/>
              <a:defRPr/>
            </a:pPr>
            <a:r>
              <a:rPr lang="zh-CN" altLang="en-US" sz="1600" b="1" dirty="0">
                <a:latin typeface="Times New Roman" pitchFamily="18" charset="0"/>
                <a:ea typeface="楷体_GB2312" pitchFamily="49" charset="-122"/>
              </a:rPr>
              <a:t>没有</a:t>
            </a:r>
            <a:r>
              <a:rPr lang="en-US" altLang="zh-CN" sz="1600" b="1" dirty="0">
                <a:latin typeface="Times New Roman" pitchFamily="18" charset="0"/>
                <a:ea typeface="楷体_GB2312" pitchFamily="49" charset="-122"/>
              </a:rPr>
              <a:t>MIDI</a:t>
            </a:r>
            <a:r>
              <a:rPr lang="zh-CN" altLang="en-US" sz="1600" b="1" dirty="0">
                <a:latin typeface="Times New Roman" pitchFamily="18" charset="0"/>
                <a:ea typeface="楷体_GB2312" pitchFamily="49" charset="-122"/>
              </a:rPr>
              <a:t>功能</a:t>
            </a:r>
          </a:p>
          <a:p>
            <a:pPr marL="342900" indent="-342900">
              <a:buFontTx/>
              <a:buChar char="•"/>
              <a:defRPr/>
            </a:pPr>
            <a:endParaRPr lang="en-US" altLang="zh-CN" sz="2000" b="1" dirty="0">
              <a:latin typeface="Times New Roman" pitchFamily="18" charset="0"/>
              <a:ea typeface="楷体_GB2312" pitchFamily="49" charset="-122"/>
            </a:endParaRPr>
          </a:p>
          <a:p>
            <a:pPr marL="342900" indent="-342900">
              <a:buFontTx/>
              <a:buChar char="•"/>
              <a:defRPr/>
            </a:pPr>
            <a:r>
              <a:rPr lang="en-US" altLang="zh-CN" sz="2000" b="1" dirty="0">
                <a:latin typeface="Times New Roman" pitchFamily="18" charset="0"/>
                <a:ea typeface="楷体_GB2312" pitchFamily="49" charset="-122"/>
              </a:rPr>
              <a:t>Sound Forge</a:t>
            </a:r>
            <a:endParaRPr lang="zh-CN" altLang="en-US" sz="2000" b="1" dirty="0">
              <a:latin typeface="Times New Roman" pitchFamily="18" charset="0"/>
              <a:ea typeface="楷体_GB2312" pitchFamily="49" charset="-122"/>
            </a:endParaRPr>
          </a:p>
          <a:p>
            <a:pPr marL="865188" lvl="1" indent="-342900">
              <a:buFont typeface="Arial" pitchFamily="34" charset="0"/>
              <a:buChar char="•"/>
              <a:defRPr/>
            </a:pPr>
            <a:r>
              <a:rPr lang="en-US" altLang="zh-CN" sz="1600" b="1" dirty="0">
                <a:latin typeface="Times New Roman" pitchFamily="18" charset="0"/>
                <a:ea typeface="楷体_GB2312" pitchFamily="49" charset="-122"/>
              </a:rPr>
              <a:t>Sonic </a:t>
            </a:r>
            <a:r>
              <a:rPr lang="en-US" altLang="zh-CN" sz="1600" b="1" dirty="0" err="1">
                <a:latin typeface="Times New Roman" pitchFamily="18" charset="0"/>
                <a:ea typeface="楷体_GB2312" pitchFamily="49" charset="-122"/>
              </a:rPr>
              <a:t>Foundary</a:t>
            </a:r>
            <a:endParaRPr lang="en-US" altLang="zh-CN" sz="1600" b="1" dirty="0">
              <a:latin typeface="Times New Roman" pitchFamily="18" charset="0"/>
              <a:ea typeface="楷体_GB2312" pitchFamily="49" charset="-122"/>
            </a:endParaRPr>
          </a:p>
          <a:p>
            <a:pPr marL="865188" lvl="1" indent="-342900">
              <a:buFont typeface="Arial" pitchFamily="34" charset="0"/>
              <a:buChar char="•"/>
              <a:defRPr/>
            </a:pPr>
            <a:r>
              <a:rPr lang="zh-CN" altLang="en-US" sz="1600" b="1" dirty="0">
                <a:latin typeface="Times New Roman" pitchFamily="18" charset="0"/>
                <a:ea typeface="楷体_GB2312" pitchFamily="49" charset="-122"/>
              </a:rPr>
              <a:t>大量用于游戏音效</a:t>
            </a:r>
            <a:endParaRPr lang="en-US" altLang="zh-CN" sz="1600" b="1" dirty="0">
              <a:latin typeface="Times New Roman" pitchFamily="18" charset="0"/>
              <a:ea typeface="楷体_GB2312" pitchFamily="49" charset="-122"/>
            </a:endParaRPr>
          </a:p>
          <a:p>
            <a:pPr marL="342900" indent="-342900">
              <a:buFontTx/>
              <a:buChar char="•"/>
              <a:defRPr/>
            </a:pPr>
            <a:endParaRPr lang="en-US" altLang="zh-CN" sz="2000" b="1" dirty="0">
              <a:latin typeface="Times New Roman" pitchFamily="18" charset="0"/>
              <a:ea typeface="楷体_GB2312" pitchFamily="49" charset="-122"/>
            </a:endParaRPr>
          </a:p>
          <a:p>
            <a:pPr marL="342900" indent="-342900">
              <a:buFontTx/>
              <a:buChar char="•"/>
              <a:defRPr/>
            </a:pPr>
            <a:r>
              <a:rPr lang="en-US" altLang="zh-CN" sz="2000" b="1" dirty="0">
                <a:latin typeface="Times New Roman" pitchFamily="18" charset="0"/>
                <a:ea typeface="楷体_GB2312" pitchFamily="49" charset="-122"/>
              </a:rPr>
              <a:t>Cool Edit</a:t>
            </a:r>
          </a:p>
          <a:p>
            <a:pPr marL="865188" lvl="1" indent="-342900">
              <a:buFont typeface="Arial" pitchFamily="34" charset="0"/>
              <a:buChar char="•"/>
              <a:defRPr/>
            </a:pPr>
            <a:r>
              <a:rPr lang="zh-CN" altLang="en-US" sz="1600" b="1" dirty="0">
                <a:latin typeface="Times New Roman" pitchFamily="18" charset="0"/>
                <a:ea typeface="楷体_GB2312" pitchFamily="49" charset="-122"/>
              </a:rPr>
              <a:t>效果处理优先于其他同类软件，尤其是降噪和变调功能。</a:t>
            </a:r>
          </a:p>
          <a:p>
            <a:pPr marL="342900" indent="-342900">
              <a:buFontTx/>
              <a:buChar char="•"/>
              <a:defRPr/>
            </a:pPr>
            <a:endParaRPr lang="en-US" altLang="zh-CN" sz="2000" b="1" dirty="0">
              <a:latin typeface="Times New Roman" pitchFamily="18" charset="0"/>
              <a:ea typeface="楷体_GB2312" pitchFamily="49" charset="-122"/>
            </a:endParaRPr>
          </a:p>
          <a:p>
            <a:pPr marL="342900" indent="-342900">
              <a:buFontTx/>
              <a:buChar char="•"/>
              <a:defRPr/>
            </a:pPr>
            <a:r>
              <a:rPr lang="en-US" altLang="zh-CN" sz="2000" b="1" dirty="0">
                <a:latin typeface="Times New Roman" pitchFamily="18" charset="0"/>
                <a:ea typeface="楷体_GB2312" pitchFamily="49" charset="-122"/>
              </a:rPr>
              <a:t>Audition</a:t>
            </a:r>
          </a:p>
          <a:p>
            <a:pPr marL="865188" lvl="1" indent="-342900">
              <a:buFont typeface="Arial" pitchFamily="34" charset="0"/>
              <a:buChar char="•"/>
              <a:defRPr/>
            </a:pPr>
            <a:r>
              <a:rPr lang="en-US" altLang="zh-CN" sz="1600" b="1" dirty="0">
                <a:latin typeface="Times New Roman" pitchFamily="18" charset="0"/>
                <a:ea typeface="楷体_GB2312" pitchFamily="49" charset="-122"/>
              </a:rPr>
              <a:t>Adobe</a:t>
            </a:r>
            <a:r>
              <a:rPr lang="zh-CN" altLang="en-US" sz="1600" b="1" dirty="0">
                <a:latin typeface="Times New Roman" pitchFamily="18" charset="0"/>
                <a:ea typeface="楷体_GB2312" pitchFamily="49" charset="-122"/>
              </a:rPr>
              <a:t>，前身是</a:t>
            </a:r>
            <a:r>
              <a:rPr lang="en-US" altLang="zh-CN" sz="1600" b="1" dirty="0">
                <a:latin typeface="Times New Roman" pitchFamily="18" charset="0"/>
                <a:ea typeface="楷体_GB2312" pitchFamily="49" charset="-122"/>
              </a:rPr>
              <a:t>Cool Edit Pro</a:t>
            </a:r>
          </a:p>
          <a:p>
            <a:pPr marL="865188" lvl="1" indent="-342900">
              <a:buFont typeface="Arial" pitchFamily="34" charset="0"/>
              <a:buChar char="•"/>
              <a:defRPr/>
            </a:pPr>
            <a:endParaRPr lang="zh-CN" altLang="en-US" sz="1600" b="1" dirty="0">
              <a:latin typeface="Times New Roman" pitchFamily="18" charset="0"/>
              <a:ea typeface="楷体_GB2312" pitchFamily="49" charset="-122"/>
            </a:endParaRPr>
          </a:p>
        </p:txBody>
      </p:sp>
      <p:pic>
        <p:nvPicPr>
          <p:cNvPr id="45060" name="Picture 14" descr="Vegas Interface"/>
          <p:cNvPicPr>
            <a:picLocks noChangeAspect="1" noChangeArrowheads="1"/>
          </p:cNvPicPr>
          <p:nvPr/>
        </p:nvPicPr>
        <p:blipFill>
          <a:blip r:embed="rId2" cstate="print"/>
          <a:srcRect/>
          <a:stretch>
            <a:fillRect/>
          </a:stretch>
        </p:blipFill>
        <p:spPr bwMode="auto">
          <a:xfrm>
            <a:off x="6530975" y="1535052"/>
            <a:ext cx="2232025" cy="1446213"/>
          </a:xfrm>
          <a:prstGeom prst="rect">
            <a:avLst/>
          </a:prstGeom>
          <a:noFill/>
          <a:ln w="9525">
            <a:noFill/>
            <a:miter lim="800000"/>
            <a:headEnd/>
            <a:tailEnd/>
          </a:ln>
        </p:spPr>
      </p:pic>
      <p:sp>
        <p:nvSpPr>
          <p:cNvPr id="45061" name="Rectangle 15"/>
          <p:cNvSpPr>
            <a:spLocks noChangeArrowheads="1"/>
          </p:cNvSpPr>
          <p:nvPr/>
        </p:nvSpPr>
        <p:spPr bwMode="auto">
          <a:xfrm>
            <a:off x="6370638" y="3028890"/>
            <a:ext cx="2551276" cy="400110"/>
          </a:xfrm>
          <a:prstGeom prst="rect">
            <a:avLst/>
          </a:prstGeom>
          <a:noFill/>
          <a:ln w="9525">
            <a:noFill/>
            <a:miter lim="800000"/>
            <a:headEnd/>
            <a:tailEnd/>
          </a:ln>
        </p:spPr>
        <p:txBody>
          <a:bodyPr wrap="none">
            <a:spAutoFit/>
          </a:bodyPr>
          <a:lstStyle/>
          <a:p>
            <a:pPr algn="ctr"/>
            <a:r>
              <a:rPr lang="en-US" altLang="zh-CN" sz="2000" b="1" dirty="0"/>
              <a:t>Vegas Audio/ Video</a:t>
            </a:r>
            <a:endParaRPr lang="zh-CN" altLang="en-US" sz="2000" b="1" dirty="0"/>
          </a:p>
        </p:txBody>
      </p:sp>
      <p:pic>
        <p:nvPicPr>
          <p:cNvPr id="45062" name="Picture 17" descr="300px-SoundForge8Screenshot"/>
          <p:cNvPicPr>
            <a:picLocks noChangeAspect="1" noChangeArrowheads="1"/>
          </p:cNvPicPr>
          <p:nvPr/>
        </p:nvPicPr>
        <p:blipFill>
          <a:blip r:embed="rId3" cstate="print"/>
          <a:srcRect/>
          <a:stretch>
            <a:fillRect/>
          </a:stretch>
        </p:blipFill>
        <p:spPr bwMode="auto">
          <a:xfrm>
            <a:off x="4071938" y="2071688"/>
            <a:ext cx="2016125" cy="1504950"/>
          </a:xfrm>
          <a:prstGeom prst="rect">
            <a:avLst/>
          </a:prstGeom>
          <a:noFill/>
          <a:ln w="9525">
            <a:noFill/>
            <a:miter lim="800000"/>
            <a:headEnd/>
            <a:tailEnd/>
          </a:ln>
        </p:spPr>
      </p:pic>
      <p:sp>
        <p:nvSpPr>
          <p:cNvPr id="45063" name="Rectangle 18"/>
          <p:cNvSpPr>
            <a:spLocks noChangeArrowheads="1"/>
          </p:cNvSpPr>
          <p:nvPr/>
        </p:nvSpPr>
        <p:spPr bwMode="auto">
          <a:xfrm>
            <a:off x="4191000" y="3714750"/>
            <a:ext cx="1768433" cy="400110"/>
          </a:xfrm>
          <a:prstGeom prst="rect">
            <a:avLst/>
          </a:prstGeom>
          <a:noFill/>
          <a:ln w="9525">
            <a:noFill/>
            <a:miter lim="800000"/>
            <a:headEnd/>
            <a:tailEnd/>
          </a:ln>
        </p:spPr>
        <p:txBody>
          <a:bodyPr wrap="none">
            <a:spAutoFit/>
          </a:bodyPr>
          <a:lstStyle/>
          <a:p>
            <a:pPr algn="ctr"/>
            <a:r>
              <a:rPr lang="en-US" altLang="zh-CN" sz="2000" b="1" dirty="0"/>
              <a:t>Sound Forge</a:t>
            </a:r>
            <a:endParaRPr lang="zh-CN" altLang="en-US" sz="2000" b="1" dirty="0"/>
          </a:p>
        </p:txBody>
      </p:sp>
      <p:pic>
        <p:nvPicPr>
          <p:cNvPr id="45064" name="Picture 20" descr="cool-edit-pro"/>
          <p:cNvPicPr>
            <a:picLocks noChangeAspect="1" noChangeArrowheads="1"/>
          </p:cNvPicPr>
          <p:nvPr/>
        </p:nvPicPr>
        <p:blipFill>
          <a:blip r:embed="rId4" cstate="print"/>
          <a:srcRect/>
          <a:stretch>
            <a:fillRect/>
          </a:stretch>
        </p:blipFill>
        <p:spPr bwMode="auto">
          <a:xfrm>
            <a:off x="4067175" y="4646613"/>
            <a:ext cx="1998663" cy="1498600"/>
          </a:xfrm>
          <a:prstGeom prst="rect">
            <a:avLst/>
          </a:prstGeom>
          <a:noFill/>
          <a:ln w="9525">
            <a:noFill/>
            <a:miter lim="800000"/>
            <a:headEnd/>
            <a:tailEnd/>
          </a:ln>
        </p:spPr>
      </p:pic>
      <p:sp>
        <p:nvSpPr>
          <p:cNvPr id="45065" name="Rectangle 21"/>
          <p:cNvSpPr>
            <a:spLocks noChangeArrowheads="1"/>
          </p:cNvSpPr>
          <p:nvPr/>
        </p:nvSpPr>
        <p:spPr bwMode="auto">
          <a:xfrm>
            <a:off x="4366276" y="6229290"/>
            <a:ext cx="1309974" cy="400110"/>
          </a:xfrm>
          <a:prstGeom prst="rect">
            <a:avLst/>
          </a:prstGeom>
          <a:noFill/>
          <a:ln w="9525">
            <a:noFill/>
            <a:miter lim="800000"/>
            <a:headEnd/>
            <a:tailEnd/>
          </a:ln>
        </p:spPr>
        <p:txBody>
          <a:bodyPr wrap="none">
            <a:spAutoFit/>
          </a:bodyPr>
          <a:lstStyle/>
          <a:p>
            <a:pPr algn="ctr"/>
            <a:r>
              <a:rPr lang="en-US" altLang="zh-CN" sz="2000" b="1" dirty="0"/>
              <a:t>Cool Edit</a:t>
            </a:r>
            <a:endParaRPr lang="zh-CN" altLang="en-US" sz="2000" b="1" dirty="0"/>
          </a:p>
        </p:txBody>
      </p:sp>
      <p:pic>
        <p:nvPicPr>
          <p:cNvPr id="45066" name="Picture 23" descr="4911_ado_audition_multitrackscreen"/>
          <p:cNvPicPr>
            <a:picLocks noChangeAspect="1" noChangeArrowheads="1"/>
          </p:cNvPicPr>
          <p:nvPr/>
        </p:nvPicPr>
        <p:blipFill>
          <a:blip r:embed="rId5" cstate="print"/>
          <a:srcRect/>
          <a:stretch>
            <a:fillRect/>
          </a:stretch>
        </p:blipFill>
        <p:spPr bwMode="auto">
          <a:xfrm>
            <a:off x="6732588" y="4419600"/>
            <a:ext cx="1943100" cy="1508125"/>
          </a:xfrm>
          <a:prstGeom prst="rect">
            <a:avLst/>
          </a:prstGeom>
          <a:noFill/>
          <a:ln w="9525">
            <a:noFill/>
            <a:miter lim="800000"/>
            <a:headEnd/>
            <a:tailEnd/>
          </a:ln>
        </p:spPr>
      </p:pic>
      <p:sp>
        <p:nvSpPr>
          <p:cNvPr id="45067" name="Rectangle 24"/>
          <p:cNvSpPr>
            <a:spLocks noChangeArrowheads="1"/>
          </p:cNvSpPr>
          <p:nvPr/>
        </p:nvSpPr>
        <p:spPr bwMode="auto">
          <a:xfrm>
            <a:off x="7107505" y="5995927"/>
            <a:ext cx="1225015" cy="400110"/>
          </a:xfrm>
          <a:prstGeom prst="rect">
            <a:avLst/>
          </a:prstGeom>
          <a:noFill/>
          <a:ln w="9525">
            <a:noFill/>
            <a:miter lim="800000"/>
            <a:headEnd/>
            <a:tailEnd/>
          </a:ln>
        </p:spPr>
        <p:txBody>
          <a:bodyPr wrap="none">
            <a:spAutoFit/>
          </a:bodyPr>
          <a:lstStyle/>
          <a:p>
            <a:pPr algn="ctr"/>
            <a:r>
              <a:rPr lang="en-US" altLang="zh-CN" sz="2000" b="1" dirty="0"/>
              <a:t>Audition</a:t>
            </a:r>
            <a:endParaRPr lang="zh-CN" altLang="en-US" sz="2000" b="1" dirty="0"/>
          </a:p>
        </p:txBody>
      </p:sp>
      <p:sp>
        <p:nvSpPr>
          <p:cNvPr id="12" name="标题 8"/>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smtClean="0">
                <a:ln>
                  <a:noFill/>
                </a:ln>
                <a:solidFill>
                  <a:schemeClr val="tx2"/>
                </a:solidFill>
                <a:effectLst/>
                <a:uLnTx/>
                <a:uFillTx/>
                <a:latin typeface="Times New Roman" pitchFamily="18" charset="0"/>
                <a:ea typeface="楷体_GB2312" pitchFamily="49" charset="-122"/>
                <a:cs typeface="+mj-cs"/>
              </a:rPr>
              <a:t>数字音频编辑软件</a:t>
            </a:r>
            <a:endParaRPr kumimoji="0" lang="zh-CN" altLang="en-US" sz="32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ChangeArrowheads="1"/>
          </p:cNvSpPr>
          <p:nvPr>
            <p:ph type="body" idx="1"/>
          </p:nvPr>
        </p:nvSpPr>
        <p:spPr>
          <a:xfrm>
            <a:off x="685800" y="1447800"/>
            <a:ext cx="4648200" cy="4724400"/>
          </a:xfrm>
        </p:spPr>
        <p:txBody>
          <a:bodyPr/>
          <a:lstStyle/>
          <a:p>
            <a:pPr>
              <a:spcBef>
                <a:spcPts val="1200"/>
              </a:spcBef>
            </a:pPr>
            <a:r>
              <a:rPr lang="zh-CN" altLang="en-US" sz="2800" b="1" dirty="0" smtClean="0">
                <a:solidFill>
                  <a:srgbClr val="FF0000"/>
                </a:solidFill>
              </a:rPr>
              <a:t>几个关键的技术概念：</a:t>
            </a:r>
          </a:p>
          <a:p>
            <a:pPr>
              <a:spcBef>
                <a:spcPts val="1200"/>
              </a:spcBef>
            </a:pPr>
            <a:r>
              <a:rPr lang="en-US" altLang="zh-CN" sz="2400" dirty="0" smtClean="0">
                <a:solidFill>
                  <a:srgbClr val="C00000"/>
                </a:solidFill>
              </a:rPr>
              <a:t>1</a:t>
            </a:r>
            <a:r>
              <a:rPr lang="zh-CN" altLang="en-US" sz="2400" dirty="0" smtClean="0">
                <a:solidFill>
                  <a:srgbClr val="C00000"/>
                </a:solidFill>
              </a:rPr>
              <a:t>、声道</a:t>
            </a:r>
          </a:p>
          <a:p>
            <a:pPr lvl="1">
              <a:spcBef>
                <a:spcPts val="1200"/>
              </a:spcBef>
            </a:pPr>
            <a:r>
              <a:rPr lang="zh-CN" altLang="en-US" sz="2000" dirty="0" smtClean="0"/>
              <a:t>声道是指声音在录制或播放时在不同空间位置采集或回放的相互独立的音频信号</a:t>
            </a:r>
            <a:endParaRPr lang="en-US" altLang="zh-CN" sz="2000" dirty="0" smtClean="0"/>
          </a:p>
          <a:p>
            <a:pPr lvl="1">
              <a:spcBef>
                <a:spcPts val="1200"/>
              </a:spcBef>
            </a:pPr>
            <a:r>
              <a:rPr lang="zh-CN" altLang="en-US" sz="2000" dirty="0" smtClean="0"/>
              <a:t>声道数也就是声音录制时的音源数量或回放时相应的扬声器数量</a:t>
            </a:r>
            <a:endParaRPr lang="en-US" altLang="zh-CN" sz="2000" dirty="0" smtClean="0"/>
          </a:p>
          <a:p>
            <a:pPr lvl="1">
              <a:spcBef>
                <a:spcPts val="1200"/>
              </a:spcBef>
            </a:pPr>
            <a:r>
              <a:rPr lang="zh-CN" altLang="en-US" sz="2000" b="1" dirty="0" smtClean="0">
                <a:solidFill>
                  <a:srgbClr val="C00000"/>
                </a:solidFill>
              </a:rPr>
              <a:t>声道就是不同位置发出的声音</a:t>
            </a:r>
            <a:endParaRPr lang="zh-CN" altLang="en-US" sz="2000" b="1" dirty="0" smtClean="0"/>
          </a:p>
        </p:txBody>
      </p:sp>
      <p:sp>
        <p:nvSpPr>
          <p:cNvPr id="5" name="标题 8"/>
          <p:cNvSpPr>
            <a:spLocks noGrp="1"/>
          </p:cNvSpPr>
          <p:nvPr>
            <p:ph type="title"/>
          </p:nvPr>
        </p:nvSpPr>
        <p:spPr>
          <a:xfrm>
            <a:off x="685800" y="381000"/>
            <a:ext cx="7772400" cy="838200"/>
          </a:xfrm>
        </p:spPr>
        <p:txBody>
          <a:bodyPr/>
          <a:lstStyle/>
          <a:p>
            <a:r>
              <a:rPr lang="zh-CN" altLang="en-US" sz="3200" b="1" dirty="0" smtClean="0">
                <a:latin typeface="Times New Roman" pitchFamily="18" charset="0"/>
                <a:ea typeface="楷体_GB2312" pitchFamily="49" charset="-122"/>
              </a:rPr>
              <a:t>数字音频编辑软件</a:t>
            </a:r>
            <a:endParaRPr lang="zh-CN" altLang="en-US" sz="3200" dirty="0"/>
          </a:p>
        </p:txBody>
      </p:sp>
      <p:pic>
        <p:nvPicPr>
          <p:cNvPr id="4" name="Picture 12" descr="9162_201005241051172QC2m"/>
          <p:cNvPicPr>
            <a:picLocks noChangeAspect="1" noChangeArrowheads="1"/>
          </p:cNvPicPr>
          <p:nvPr/>
        </p:nvPicPr>
        <p:blipFill>
          <a:blip r:embed="rId3" cstate="print"/>
          <a:srcRect/>
          <a:stretch>
            <a:fillRect/>
          </a:stretch>
        </p:blipFill>
        <p:spPr bwMode="auto">
          <a:xfrm>
            <a:off x="5562600" y="1989138"/>
            <a:ext cx="3241675" cy="3241675"/>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TextBox 2"/>
          <p:cNvSpPr txBox="1">
            <a:spLocks noChangeArrowheads="1"/>
          </p:cNvSpPr>
          <p:nvPr/>
        </p:nvSpPr>
        <p:spPr bwMode="auto">
          <a:xfrm>
            <a:off x="685800" y="1371600"/>
            <a:ext cx="8077200" cy="2893100"/>
          </a:xfrm>
          <a:prstGeom prst="rect">
            <a:avLst/>
          </a:prstGeom>
          <a:noFill/>
          <a:ln w="9525">
            <a:noFill/>
            <a:miter lim="800000"/>
            <a:headEnd/>
            <a:tailEnd/>
          </a:ln>
        </p:spPr>
        <p:txBody>
          <a:bodyPr wrap="square">
            <a:spAutoFit/>
          </a:bodyPr>
          <a:lstStyle/>
          <a:p>
            <a:pPr marL="228600" indent="-228600">
              <a:spcBef>
                <a:spcPts val="600"/>
              </a:spcBef>
              <a:buFontTx/>
              <a:buChar char="•"/>
            </a:pPr>
            <a:r>
              <a:rPr lang="zh-CN" altLang="en-US" sz="1800" b="1" dirty="0" smtClean="0">
                <a:solidFill>
                  <a:srgbClr val="FF0000"/>
                </a:solidFill>
                <a:latin typeface="Times New Roman" pitchFamily="18" charset="0"/>
                <a:ea typeface="楷体_GB2312" pitchFamily="49" charset="-122"/>
              </a:rPr>
              <a:t>单声道</a:t>
            </a:r>
            <a:r>
              <a:rPr lang="zh-CN" altLang="en-US" sz="1800" dirty="0" smtClean="0">
                <a:latin typeface="Times New Roman" pitchFamily="18" charset="0"/>
                <a:ea typeface="楷体_GB2312" pitchFamily="49" charset="-122"/>
              </a:rPr>
              <a:t>：缺乏位置感。</a:t>
            </a:r>
          </a:p>
          <a:p>
            <a:pPr marL="228600" indent="-228600">
              <a:spcBef>
                <a:spcPts val="600"/>
              </a:spcBef>
              <a:buFontTx/>
              <a:buChar char="•"/>
            </a:pPr>
            <a:r>
              <a:rPr lang="zh-CN" altLang="en-US" sz="1800" b="1" dirty="0" smtClean="0">
                <a:solidFill>
                  <a:srgbClr val="FF0000"/>
                </a:solidFill>
                <a:latin typeface="Times New Roman" pitchFamily="18" charset="0"/>
                <a:ea typeface="楷体_GB2312" pitchFamily="49" charset="-122"/>
              </a:rPr>
              <a:t>立体声</a:t>
            </a:r>
            <a:r>
              <a:rPr lang="zh-CN" altLang="en-US" sz="1800" dirty="0" smtClean="0">
                <a:latin typeface="Times New Roman" pitchFamily="18" charset="0"/>
                <a:ea typeface="楷体_GB2312" pitchFamily="49" charset="-122"/>
              </a:rPr>
              <a:t>：声音在录制过程中被分配到两个独立的声道，但所占空间比单声道多一倍。</a:t>
            </a:r>
          </a:p>
          <a:p>
            <a:pPr marL="228600" indent="-228600">
              <a:spcBef>
                <a:spcPts val="600"/>
              </a:spcBef>
              <a:buFontTx/>
              <a:buChar char="•"/>
            </a:pPr>
            <a:r>
              <a:rPr lang="zh-CN" altLang="en-US" sz="1800" b="1" dirty="0" smtClean="0">
                <a:solidFill>
                  <a:srgbClr val="FF0000"/>
                </a:solidFill>
                <a:latin typeface="Times New Roman" pitchFamily="18" charset="0"/>
                <a:ea typeface="楷体_GB2312" pitchFamily="49" charset="-122"/>
              </a:rPr>
              <a:t>四声道环绕</a:t>
            </a:r>
            <a:r>
              <a:rPr lang="zh-CN" altLang="en-US" sz="1800" dirty="0" smtClean="0">
                <a:latin typeface="Times New Roman" pitchFamily="18" charset="0"/>
                <a:ea typeface="楷体_GB2312" pitchFamily="49" charset="-122"/>
              </a:rPr>
              <a:t>：规定了四个发生点：前左、前右、后左、后右，同时建议增加一个低音音箱，以加强对低频信号的回放处理。</a:t>
            </a:r>
          </a:p>
          <a:p>
            <a:pPr marL="228600" indent="-228600">
              <a:spcBef>
                <a:spcPts val="600"/>
              </a:spcBef>
              <a:buFontTx/>
              <a:buChar char="•"/>
            </a:pPr>
            <a:r>
              <a:rPr lang="en-US" altLang="zh-CN" sz="1800" b="1" dirty="0" smtClean="0">
                <a:solidFill>
                  <a:srgbClr val="FF0000"/>
                </a:solidFill>
                <a:latin typeface="Times New Roman" pitchFamily="18" charset="0"/>
                <a:ea typeface="楷体_GB2312" pitchFamily="49" charset="-122"/>
              </a:rPr>
              <a:t>5.1</a:t>
            </a:r>
            <a:r>
              <a:rPr lang="zh-CN" altLang="en-US" sz="1800" b="1" dirty="0">
                <a:solidFill>
                  <a:srgbClr val="FF0000"/>
                </a:solidFill>
                <a:latin typeface="Times New Roman" pitchFamily="18" charset="0"/>
                <a:ea typeface="楷体_GB2312" pitchFamily="49" charset="-122"/>
              </a:rPr>
              <a:t>声道</a:t>
            </a:r>
            <a:r>
              <a:rPr lang="zh-CN" altLang="en-US" sz="1800" dirty="0">
                <a:latin typeface="Times New Roman" pitchFamily="18" charset="0"/>
                <a:ea typeface="楷体_GB2312" pitchFamily="49" charset="-122"/>
              </a:rPr>
              <a:t>：运用于各类传统影院和家庭影院中。来源于</a:t>
            </a:r>
            <a:r>
              <a:rPr lang="en-US" altLang="zh-CN" sz="1800" dirty="0">
                <a:latin typeface="Times New Roman" pitchFamily="18" charset="0"/>
                <a:ea typeface="楷体_GB2312" pitchFamily="49" charset="-122"/>
              </a:rPr>
              <a:t>4.1</a:t>
            </a:r>
            <a:r>
              <a:rPr lang="zh-CN" altLang="en-US" sz="1800" dirty="0">
                <a:latin typeface="Times New Roman" pitchFamily="18" charset="0"/>
                <a:ea typeface="楷体_GB2312" pitchFamily="49" charset="-122"/>
              </a:rPr>
              <a:t>环绕，不同之处在于增加了一个中置单元。这个中置单元负责传送低于</a:t>
            </a:r>
            <a:r>
              <a:rPr lang="en-US" altLang="zh-CN" sz="1800" dirty="0">
                <a:latin typeface="Times New Roman" pitchFamily="18" charset="0"/>
                <a:ea typeface="楷体_GB2312" pitchFamily="49" charset="-122"/>
              </a:rPr>
              <a:t>80Hz</a:t>
            </a:r>
            <a:r>
              <a:rPr lang="zh-CN" altLang="en-US" sz="1800" dirty="0">
                <a:latin typeface="Times New Roman" pitchFamily="18" charset="0"/>
                <a:ea typeface="楷体_GB2312" pitchFamily="49" charset="-122"/>
              </a:rPr>
              <a:t>的声音信号，有利于加强人声，把对话集中在整个声场的中部，以增强整体效果。</a:t>
            </a:r>
          </a:p>
          <a:p>
            <a:pPr marL="228600" indent="-228600">
              <a:spcBef>
                <a:spcPts val="600"/>
              </a:spcBef>
              <a:buFontTx/>
              <a:buChar char="•"/>
            </a:pPr>
            <a:r>
              <a:rPr lang="en-US" altLang="zh-CN" sz="1800" b="1" dirty="0" smtClean="0">
                <a:solidFill>
                  <a:srgbClr val="FF0000"/>
                </a:solidFill>
                <a:latin typeface="Times New Roman" pitchFamily="18" charset="0"/>
                <a:ea typeface="楷体_GB2312" pitchFamily="49" charset="-122"/>
              </a:rPr>
              <a:t>7.1</a:t>
            </a:r>
            <a:r>
              <a:rPr lang="zh-CN" altLang="en-US" sz="1800" b="1" dirty="0">
                <a:solidFill>
                  <a:srgbClr val="FF0000"/>
                </a:solidFill>
                <a:latin typeface="Times New Roman" pitchFamily="18" charset="0"/>
                <a:ea typeface="楷体_GB2312" pitchFamily="49" charset="-122"/>
              </a:rPr>
              <a:t>声道</a:t>
            </a:r>
            <a:r>
              <a:rPr lang="zh-CN" altLang="en-US" sz="1800" dirty="0">
                <a:latin typeface="Times New Roman" pitchFamily="18" charset="0"/>
                <a:ea typeface="楷体_GB2312" pitchFamily="49" charset="-122"/>
              </a:rPr>
              <a:t>：在</a:t>
            </a:r>
            <a:r>
              <a:rPr lang="en-US" altLang="zh-CN" sz="1800" dirty="0">
                <a:latin typeface="Times New Roman" pitchFamily="18" charset="0"/>
                <a:ea typeface="楷体_GB2312" pitchFamily="49" charset="-122"/>
              </a:rPr>
              <a:t>5.1</a:t>
            </a:r>
            <a:r>
              <a:rPr lang="zh-CN" altLang="en-US" sz="1800" dirty="0">
                <a:latin typeface="Times New Roman" pitchFamily="18" charset="0"/>
                <a:ea typeface="楷体_GB2312" pitchFamily="49" charset="-122"/>
              </a:rPr>
              <a:t>的基础上增加了中左和中右两个发声点。</a:t>
            </a:r>
          </a:p>
        </p:txBody>
      </p:sp>
      <p:pic>
        <p:nvPicPr>
          <p:cNvPr id="92166" name="Picture 6" descr="27bd2bbffb1c2b321074000e33588d10"/>
          <p:cNvPicPr>
            <a:picLocks noChangeAspect="1" noChangeArrowheads="1"/>
          </p:cNvPicPr>
          <p:nvPr/>
        </p:nvPicPr>
        <p:blipFill>
          <a:blip r:embed="rId2" cstate="print"/>
          <a:srcRect/>
          <a:stretch>
            <a:fillRect/>
          </a:stretch>
        </p:blipFill>
        <p:spPr bwMode="auto">
          <a:xfrm>
            <a:off x="2895600" y="4419600"/>
            <a:ext cx="3639677" cy="2250044"/>
          </a:xfrm>
          <a:prstGeom prst="rect">
            <a:avLst/>
          </a:prstGeom>
          <a:noFill/>
        </p:spPr>
      </p:pic>
      <p:sp>
        <p:nvSpPr>
          <p:cNvPr id="6" name="标题 8"/>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200" b="1" i="0" u="none" strike="noStrike" kern="0" cap="none" spc="0" normalizeH="0" baseline="0" noProof="0" dirty="0" smtClean="0">
                <a:ln>
                  <a:noFill/>
                </a:ln>
                <a:solidFill>
                  <a:schemeClr val="tx2"/>
                </a:solidFill>
                <a:effectLst/>
                <a:uLnTx/>
                <a:uFillTx/>
                <a:latin typeface="Times New Roman" pitchFamily="18" charset="0"/>
                <a:ea typeface="楷体_GB2312" pitchFamily="49" charset="-122"/>
                <a:cs typeface="+mj-cs"/>
              </a:rPr>
              <a:t>数字音频编辑软件</a:t>
            </a:r>
            <a:endParaRPr kumimoji="0" lang="zh-CN" altLang="en-US" sz="32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51" name="Picture 7" descr="fig18"/>
          <p:cNvPicPr>
            <a:picLocks noChangeAspect="1" noChangeArrowheads="1"/>
          </p:cNvPicPr>
          <p:nvPr/>
        </p:nvPicPr>
        <p:blipFill>
          <a:blip r:embed="rId2" cstate="print">
            <a:clrChange>
              <a:clrFrom>
                <a:srgbClr val="FFFFFF"/>
              </a:clrFrom>
              <a:clrTo>
                <a:srgbClr val="FFFFFF">
                  <a:alpha val="0"/>
                </a:srgbClr>
              </a:clrTo>
            </a:clrChange>
            <a:lum bright="-24000" contrast="24000"/>
          </a:blip>
          <a:srcRect/>
          <a:stretch>
            <a:fillRect/>
          </a:stretch>
        </p:blipFill>
        <p:spPr bwMode="auto">
          <a:xfrm>
            <a:off x="5348287" y="4852843"/>
            <a:ext cx="3262313" cy="1700357"/>
          </a:xfrm>
          <a:prstGeom prst="rect">
            <a:avLst/>
          </a:prstGeom>
          <a:noFill/>
        </p:spPr>
      </p:pic>
      <p:sp>
        <p:nvSpPr>
          <p:cNvPr id="8" name="标题 4"/>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Times New Roman" pitchFamily="18" charset="0"/>
                <a:ea typeface="楷体_GB2312" pitchFamily="49" charset="-122"/>
                <a:cs typeface="+mj-cs"/>
              </a:rPr>
              <a:t>音频的概念及特性</a:t>
            </a:r>
            <a:endParaRPr kumimoji="0" lang="zh-CN" altLang="en-US" sz="3400" b="0" i="0" u="none" strike="noStrike" kern="0" cap="none" spc="0" normalizeH="0" baseline="0" noProof="0" dirty="0">
              <a:ln>
                <a:noFill/>
              </a:ln>
              <a:solidFill>
                <a:schemeClr val="tx2"/>
              </a:solidFill>
              <a:effectLst/>
              <a:uLnTx/>
              <a:uFillTx/>
              <a:latin typeface="+mj-lt"/>
              <a:ea typeface="+mj-ea"/>
              <a:cs typeface="+mj-cs"/>
            </a:endParaRPr>
          </a:p>
        </p:txBody>
      </p:sp>
      <p:sp>
        <p:nvSpPr>
          <p:cNvPr id="10" name="内容占位符 9"/>
          <p:cNvSpPr>
            <a:spLocks noGrp="1"/>
          </p:cNvSpPr>
          <p:nvPr>
            <p:ph idx="1"/>
          </p:nvPr>
        </p:nvSpPr>
        <p:spPr>
          <a:xfrm>
            <a:off x="304800" y="1447800"/>
            <a:ext cx="4800600" cy="4724400"/>
          </a:xfrm>
        </p:spPr>
        <p:txBody>
          <a:bodyPr/>
          <a:lstStyle/>
          <a:p>
            <a:r>
              <a:rPr lang="zh-CN" altLang="en-US" sz="2400" b="1" dirty="0" smtClean="0">
                <a:solidFill>
                  <a:srgbClr val="CC0066"/>
                </a:solidFill>
                <a:latin typeface="Times New Roman" pitchFamily="18" charset="0"/>
                <a:ea typeface="楷体_GB2312" pitchFamily="49" charset="-122"/>
              </a:rPr>
              <a:t>声音的三要素</a:t>
            </a:r>
          </a:p>
          <a:p>
            <a:pPr lvl="1"/>
            <a:r>
              <a:rPr lang="zh-CN" altLang="en-US" sz="2000" b="1" dirty="0" smtClean="0">
                <a:latin typeface="Times New Roman" pitchFamily="18" charset="0"/>
                <a:ea typeface="楷体_GB2312" pitchFamily="49" charset="-122"/>
              </a:rPr>
              <a:t>音调</a:t>
            </a:r>
          </a:p>
          <a:p>
            <a:pPr lvl="2"/>
            <a:r>
              <a:rPr lang="zh-CN" altLang="en-US" sz="1800" b="1" dirty="0" smtClean="0">
                <a:latin typeface="Times New Roman" pitchFamily="18" charset="0"/>
                <a:ea typeface="楷体_GB2312" pitchFamily="49" charset="-122"/>
              </a:rPr>
              <a:t>声音的高低，与频率有关</a:t>
            </a:r>
          </a:p>
          <a:p>
            <a:pPr lvl="1"/>
            <a:r>
              <a:rPr lang="zh-CN" altLang="en-US" sz="2000" b="1" dirty="0" smtClean="0">
                <a:latin typeface="Times New Roman" pitchFamily="18" charset="0"/>
                <a:ea typeface="楷体_GB2312" pitchFamily="49" charset="-122"/>
              </a:rPr>
              <a:t>音色</a:t>
            </a:r>
          </a:p>
          <a:p>
            <a:pPr lvl="2"/>
            <a:r>
              <a:rPr lang="zh-CN" altLang="en-US" sz="1800" b="1" dirty="0" smtClean="0">
                <a:latin typeface="Times New Roman" pitchFamily="18" charset="0"/>
                <a:ea typeface="楷体_GB2312" pitchFamily="49" charset="-122"/>
              </a:rPr>
              <a:t>与波形有关，取决于声波的频谱，即由混入基因的泛音所决定的。</a:t>
            </a:r>
          </a:p>
          <a:p>
            <a:pPr lvl="2"/>
            <a:r>
              <a:rPr lang="zh-CN" altLang="en-US" sz="1800" b="1" dirty="0" smtClean="0">
                <a:latin typeface="Times New Roman" pitchFamily="18" charset="0"/>
                <a:ea typeface="楷体_GB2312" pitchFamily="49" charset="-122"/>
              </a:rPr>
              <a:t>日常生活中人们听到的多是复合音，单纯的纯音是很少的。</a:t>
            </a:r>
          </a:p>
          <a:p>
            <a:pPr lvl="1"/>
            <a:r>
              <a:rPr lang="zh-CN" altLang="en-US" sz="2000" b="1" dirty="0" smtClean="0">
                <a:latin typeface="Times New Roman" pitchFamily="18" charset="0"/>
                <a:ea typeface="楷体_GB2312" pitchFamily="49" charset="-122"/>
              </a:rPr>
              <a:t>音强</a:t>
            </a:r>
          </a:p>
          <a:p>
            <a:pPr lvl="2"/>
            <a:r>
              <a:rPr lang="zh-CN" altLang="en-US" sz="1800" b="1" dirty="0" smtClean="0">
                <a:latin typeface="Times New Roman" pitchFamily="18" charset="0"/>
                <a:ea typeface="楷体_GB2312" pitchFamily="49" charset="-122"/>
              </a:rPr>
              <a:t>声音的响亮程度，与声音信号的振幅成正比，以分贝（</a:t>
            </a:r>
            <a:r>
              <a:rPr lang="en-US" altLang="zh-CN" sz="1800" b="1" dirty="0" smtClean="0">
                <a:latin typeface="Times New Roman" pitchFamily="18" charset="0"/>
                <a:ea typeface="楷体_GB2312" pitchFamily="49" charset="-122"/>
              </a:rPr>
              <a:t>dB</a:t>
            </a:r>
            <a:r>
              <a:rPr lang="zh-CN" altLang="en-US" sz="1800" b="1" dirty="0" smtClean="0">
                <a:latin typeface="Times New Roman" pitchFamily="18" charset="0"/>
                <a:ea typeface="楷体_GB2312" pitchFamily="49" charset="-122"/>
              </a:rPr>
              <a:t>）为单位</a:t>
            </a:r>
          </a:p>
        </p:txBody>
      </p:sp>
      <p:pic>
        <p:nvPicPr>
          <p:cNvPr id="223234" name="Picture 2"/>
          <p:cNvPicPr>
            <a:picLocks noChangeAspect="1" noChangeArrowheads="1"/>
          </p:cNvPicPr>
          <p:nvPr/>
        </p:nvPicPr>
        <p:blipFill>
          <a:blip r:embed="rId3" cstate="print"/>
          <a:srcRect/>
          <a:stretch>
            <a:fillRect/>
          </a:stretch>
        </p:blipFill>
        <p:spPr bwMode="auto">
          <a:xfrm>
            <a:off x="5486400" y="2286000"/>
            <a:ext cx="3124200" cy="2428172"/>
          </a:xfrm>
          <a:prstGeom prst="rect">
            <a:avLst/>
          </a:prstGeom>
          <a:noFill/>
          <a:ln w="9525">
            <a:noFill/>
            <a:miter lim="800000"/>
            <a:headEnd/>
            <a:tailEnd/>
          </a:ln>
        </p:spPr>
      </p:pic>
      <p:pic>
        <p:nvPicPr>
          <p:cNvPr id="57353" name="Picture 9" descr="fig19"/>
          <p:cNvPicPr>
            <a:picLocks noChangeAspect="1" noChangeArrowheads="1"/>
          </p:cNvPicPr>
          <p:nvPr/>
        </p:nvPicPr>
        <p:blipFill>
          <a:blip r:embed="rId4" cstate="print"/>
          <a:stretch>
            <a:fillRect/>
          </a:stretch>
        </p:blipFill>
        <p:spPr bwMode="auto">
          <a:xfrm>
            <a:off x="5257800" y="381000"/>
            <a:ext cx="3352800" cy="1760220"/>
          </a:xfrm>
          <a:prstGeom prst="rect">
            <a:avLst/>
          </a:prstGeom>
          <a:noFill/>
          <a:ln>
            <a:noFill/>
          </a:ln>
        </p:spPr>
      </p:pic>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57353"/>
                                        </p:tgtEl>
                                        <p:attrNameLst>
                                          <p:attrName>style.visibility</p:attrName>
                                        </p:attrNameLst>
                                      </p:cBhvr>
                                      <p:to>
                                        <p:strVal val="visible"/>
                                      </p:to>
                                    </p:set>
                                    <p:anim to="" calcmode="lin" valueType="num">
                                      <p:cBhvr>
                                        <p:cTn id="7" dur="1" fill="hold"/>
                                        <p:tgtEl>
                                          <p:spTgt spid="57353"/>
                                        </p:tgtEl>
                                        <p:attrNameLst>
                                          <p:attrName/>
                                        </p:attrNameLst>
                                      </p:cBhvr>
                                    </p:anim>
                                  </p:childTnLst>
                                </p:cTn>
                              </p:par>
                            </p:childTnLst>
                          </p:cTn>
                        </p:par>
                      </p:childTnLst>
                    </p:cTn>
                  </p:par>
                  <p:par>
                    <p:cTn id="8" fill="hold">
                      <p:stCondLst>
                        <p:cond delay="indefinite"/>
                      </p:stCondLst>
                      <p:childTnLst>
                        <p:par>
                          <p:cTn id="9" fill="hold">
                            <p:stCondLst>
                              <p:cond delay="0"/>
                            </p:stCondLst>
                            <p:childTnLst>
                              <p:par>
                                <p:cTn id="10" presetID="24" presetClass="entr" presetSubtype="0" fill="hold" nodeType="clickEffect">
                                  <p:stCondLst>
                                    <p:cond delay="0"/>
                                  </p:stCondLst>
                                  <p:childTnLst>
                                    <p:set>
                                      <p:cBhvr>
                                        <p:cTn id="11" dur="1" fill="hold">
                                          <p:stCondLst>
                                            <p:cond delay="0"/>
                                          </p:stCondLst>
                                        </p:cTn>
                                        <p:tgtEl>
                                          <p:spTgt spid="223234"/>
                                        </p:tgtEl>
                                        <p:attrNameLst>
                                          <p:attrName>style.visibility</p:attrName>
                                        </p:attrNameLst>
                                      </p:cBhvr>
                                      <p:to>
                                        <p:strVal val="visible"/>
                                      </p:to>
                                    </p:set>
                                    <p:anim to="" calcmode="lin" valueType="num">
                                      <p:cBhvr>
                                        <p:cTn id="12" dur="1" fill="hold"/>
                                        <p:tgtEl>
                                          <p:spTgt spid="223234"/>
                                        </p:tgtEl>
                                        <p:attrNameLst>
                                          <p:attrName/>
                                        </p:attrNameLst>
                                      </p:cBhvr>
                                    </p:anim>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57351"/>
                                        </p:tgtEl>
                                        <p:attrNameLst>
                                          <p:attrName>style.visibility</p:attrName>
                                        </p:attrNameLst>
                                      </p:cBhvr>
                                      <p:to>
                                        <p:strVal val="visible"/>
                                      </p:to>
                                    </p:set>
                                    <p:anim to="" calcmode="lin" valueType="num">
                                      <p:cBhvr>
                                        <p:cTn id="17" dur="1" fill="hold"/>
                                        <p:tgtEl>
                                          <p:spTgt spid="5735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idx="1"/>
          </p:nvPr>
        </p:nvSpPr>
        <p:spPr/>
        <p:txBody>
          <a:bodyPr/>
          <a:lstStyle/>
          <a:p>
            <a:pPr>
              <a:spcBef>
                <a:spcPts val="1200"/>
              </a:spcBef>
            </a:pPr>
            <a:r>
              <a:rPr lang="en-US" altLang="zh-CN" sz="2400" b="1" dirty="0" smtClean="0">
                <a:solidFill>
                  <a:srgbClr val="C00000"/>
                </a:solidFill>
              </a:rPr>
              <a:t>2</a:t>
            </a:r>
            <a:r>
              <a:rPr lang="zh-CN" altLang="en-US" sz="2400" b="1" dirty="0" smtClean="0">
                <a:solidFill>
                  <a:srgbClr val="C00000"/>
                </a:solidFill>
              </a:rPr>
              <a:t>、音轨</a:t>
            </a:r>
          </a:p>
          <a:p>
            <a:pPr lvl="1">
              <a:spcBef>
                <a:spcPts val="1200"/>
              </a:spcBef>
            </a:pPr>
            <a:r>
              <a:rPr lang="zh-CN" altLang="en-US" sz="2000" dirty="0" smtClean="0"/>
              <a:t>音轨就是在音频处理软件中看到的一条一条的平行“轨道”。每条音轨分别定义了该条音轨的属性，如音轨的音色，音色库，通道数，输入</a:t>
            </a:r>
            <a:r>
              <a:rPr lang="en-US" altLang="zh-CN" sz="2000" dirty="0" smtClean="0"/>
              <a:t>/</a:t>
            </a:r>
            <a:r>
              <a:rPr lang="zh-CN" altLang="en-US" sz="2000" dirty="0" smtClean="0"/>
              <a:t>输出端口，音量等。</a:t>
            </a:r>
            <a:endParaRPr lang="en-US" altLang="zh-CN" sz="2000" dirty="0" smtClean="0"/>
          </a:p>
          <a:p>
            <a:pPr lvl="1">
              <a:spcBef>
                <a:spcPts val="1200"/>
              </a:spcBef>
            </a:pPr>
            <a:r>
              <a:rPr lang="zh-CN" altLang="en-US" sz="2000" dirty="0" smtClean="0"/>
              <a:t>在音序器软件中，一条音轨对应于音乐的一个声部或者对于一种乐器，它把 </a:t>
            </a:r>
            <a:r>
              <a:rPr lang="en-US" altLang="zh-CN" sz="2000" dirty="0" smtClean="0"/>
              <a:t>MIDI </a:t>
            </a:r>
            <a:r>
              <a:rPr lang="zh-CN" altLang="en-US" sz="2000" dirty="0" smtClean="0"/>
              <a:t>或者音频数据记录在特定的时间位置。</a:t>
            </a:r>
            <a:endParaRPr lang="en-US" altLang="zh-CN" sz="2000" dirty="0" smtClean="0"/>
          </a:p>
          <a:p>
            <a:pPr lvl="1">
              <a:spcBef>
                <a:spcPts val="1200"/>
              </a:spcBef>
            </a:pPr>
            <a:r>
              <a:rPr lang="zh-CN" altLang="en-US" sz="2000" dirty="0" smtClean="0"/>
              <a:t>对于音频工作站软件而言，每一音轨对应一个原始音频素材文件或者前后对应多个音频文件。所有的音频处理软件都可以允许多音轨操作，也就是在某一段时间内，可以同时让多个音频素材同时播放，产生混音效果。</a:t>
            </a:r>
          </a:p>
        </p:txBody>
      </p:sp>
      <p:sp>
        <p:nvSpPr>
          <p:cNvPr id="5" name="标题 8"/>
          <p:cNvSpPr>
            <a:spLocks noGrp="1"/>
          </p:cNvSpPr>
          <p:nvPr>
            <p:ph type="title"/>
          </p:nvPr>
        </p:nvSpPr>
        <p:spPr>
          <a:xfrm>
            <a:off x="685800" y="381000"/>
            <a:ext cx="7772400" cy="838200"/>
          </a:xfrm>
        </p:spPr>
        <p:txBody>
          <a:bodyPr/>
          <a:lstStyle/>
          <a:p>
            <a:r>
              <a:rPr lang="zh-CN" altLang="en-US" sz="3200" b="1" dirty="0" smtClean="0">
                <a:latin typeface="Times New Roman" pitchFamily="18" charset="0"/>
                <a:ea typeface="楷体_GB2312" pitchFamily="49" charset="-122"/>
              </a:rPr>
              <a:t>数字音频编辑软件</a:t>
            </a:r>
            <a:endParaRPr lang="zh-CN" altLang="en-US" sz="3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idx="1"/>
          </p:nvPr>
        </p:nvSpPr>
        <p:spPr/>
        <p:txBody>
          <a:bodyPr/>
          <a:lstStyle/>
          <a:p>
            <a:pPr lvl="1"/>
            <a:r>
              <a:rPr lang="en-US" altLang="zh-CN" b="1" dirty="0" smtClean="0">
                <a:solidFill>
                  <a:srgbClr val="C00000"/>
                </a:solidFill>
              </a:rPr>
              <a:t>3</a:t>
            </a:r>
            <a:r>
              <a:rPr lang="zh-CN" altLang="en-US" b="1" dirty="0" smtClean="0">
                <a:solidFill>
                  <a:srgbClr val="C00000"/>
                </a:solidFill>
              </a:rPr>
              <a:t>、</a:t>
            </a:r>
            <a:r>
              <a:rPr lang="zh-CN" altLang="en-US" sz="2400" b="1" dirty="0" smtClean="0">
                <a:solidFill>
                  <a:srgbClr val="C00000"/>
                </a:solidFill>
              </a:rPr>
              <a:t>时序</a:t>
            </a:r>
          </a:p>
          <a:p>
            <a:pPr lvl="2"/>
            <a:r>
              <a:rPr lang="zh-CN" altLang="en-US" sz="2000" dirty="0" smtClean="0"/>
              <a:t>时序是数字音频处理软件中的一个相当重要的概念。所谓时序，其实也就是时间的顺序，这是编辑处理视频、音频、动画等等媒体的一个共同概念和基本思想。人们在处理多个轨道多个音频素材时，这些素材的先后顺序如何去定义，这就是时序的思想。</a:t>
            </a:r>
            <a:endParaRPr lang="zh-CN" altLang="en-US" sz="1900" dirty="0" smtClean="0"/>
          </a:p>
        </p:txBody>
      </p:sp>
      <p:sp>
        <p:nvSpPr>
          <p:cNvPr id="5" name="标题 8"/>
          <p:cNvSpPr>
            <a:spLocks noGrp="1"/>
          </p:cNvSpPr>
          <p:nvPr>
            <p:ph type="title"/>
          </p:nvPr>
        </p:nvSpPr>
        <p:spPr>
          <a:xfrm>
            <a:off x="685800" y="381000"/>
            <a:ext cx="7772400" cy="838200"/>
          </a:xfrm>
        </p:spPr>
        <p:txBody>
          <a:bodyPr/>
          <a:lstStyle/>
          <a:p>
            <a:r>
              <a:rPr lang="zh-CN" altLang="en-US" sz="3200" b="1" dirty="0" smtClean="0">
                <a:latin typeface="Times New Roman" pitchFamily="18" charset="0"/>
                <a:ea typeface="楷体_GB2312" pitchFamily="49" charset="-122"/>
              </a:rPr>
              <a:t>数字音频编辑软件</a:t>
            </a:r>
            <a:endParaRPr lang="zh-CN" altLang="en-US" sz="3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sz="3200" b="1" dirty="0" smtClean="0"/>
              <a:t>数字音频编辑实例（录制歌曲）</a:t>
            </a:r>
            <a:endParaRPr lang="zh-CN" altLang="en-US" sz="3200" dirty="0" smtClean="0"/>
          </a:p>
        </p:txBody>
      </p:sp>
      <p:sp>
        <p:nvSpPr>
          <p:cNvPr id="49155" name="Rectangle 3"/>
          <p:cNvSpPr>
            <a:spLocks noGrp="1" noChangeArrowheads="1"/>
          </p:cNvSpPr>
          <p:nvPr>
            <p:ph type="body" idx="1"/>
          </p:nvPr>
        </p:nvSpPr>
        <p:spPr/>
        <p:txBody>
          <a:bodyPr/>
          <a:lstStyle/>
          <a:p>
            <a:pPr>
              <a:lnSpc>
                <a:spcPct val="90000"/>
              </a:lnSpc>
            </a:pPr>
            <a:r>
              <a:rPr lang="zh-CN" altLang="en-US" sz="2000" smtClean="0"/>
              <a:t>首先要准备好必要的硬件设备，通常必须的工具有：多媒体计算机、声卡、话筒和耳机，当然还有录制软件，对于初学者来说用</a:t>
            </a:r>
            <a:r>
              <a:rPr lang="en-US" altLang="zh-CN" sz="2000" smtClean="0"/>
              <a:t>Cool Edit Pro</a:t>
            </a:r>
            <a:r>
              <a:rPr lang="zh-CN" altLang="en-US" sz="2000" smtClean="0"/>
              <a:t>软件比较方便。</a:t>
            </a:r>
          </a:p>
          <a:p>
            <a:pPr>
              <a:lnSpc>
                <a:spcPct val="90000"/>
              </a:lnSpc>
            </a:pPr>
            <a:r>
              <a:rPr lang="zh-CN" altLang="en-US" sz="2000" smtClean="0"/>
              <a:t>第二步，准备伴奏音乐。确定好要录制的歌曲后，可以到网络中下载所需要的伴奏。如果伴奏是乐器现成演奏的，还可以通过软件现场录制。</a:t>
            </a:r>
            <a:endParaRPr lang="en-US" altLang="zh-CN" sz="2000" smtClean="0"/>
          </a:p>
          <a:p>
            <a:r>
              <a:rPr lang="zh-CN" altLang="en-US" sz="2000" smtClean="0"/>
              <a:t>第三步，开始录制工作。打开</a:t>
            </a:r>
            <a:r>
              <a:rPr lang="en-US" altLang="zh-CN" sz="2000" smtClean="0"/>
              <a:t>Cool Edit Pro</a:t>
            </a:r>
            <a:r>
              <a:rPr lang="zh-CN" altLang="en-US" sz="2000" smtClean="0"/>
              <a:t>软件，进入多音轨界面，将上一步中准备好的伴奏导入到音轨</a:t>
            </a:r>
            <a:r>
              <a:rPr lang="en-US" altLang="zh-CN" sz="2000" smtClean="0"/>
              <a:t>1</a:t>
            </a:r>
            <a:r>
              <a:rPr lang="zh-CN" altLang="en-US" sz="2000" smtClean="0"/>
              <a:t>处。将音轨</a:t>
            </a:r>
            <a:r>
              <a:rPr lang="en-US" altLang="zh-CN" sz="2000" smtClean="0"/>
              <a:t>2</a:t>
            </a:r>
            <a:r>
              <a:rPr lang="zh-CN" altLang="en-US" sz="2000" smtClean="0"/>
              <a:t>作为人声录制音轨，做好准备后，按下录制健开始录制。注意录制前，一定要调节好总音量及麦克音量，录制时要关闭音箱，通过耳机来听伴奏，跟着伴奏进行演唱和录音。</a:t>
            </a:r>
          </a:p>
          <a:p>
            <a:r>
              <a:rPr lang="zh-CN" altLang="en-US" sz="2000" smtClean="0"/>
              <a:t>第四步，检查并输出。录音完毕后，可选中音轨</a:t>
            </a:r>
            <a:r>
              <a:rPr lang="en-US" altLang="zh-CN" sz="2000" smtClean="0"/>
              <a:t>2</a:t>
            </a:r>
            <a:r>
              <a:rPr lang="zh-CN" altLang="en-US" sz="2000" smtClean="0"/>
              <a:t>人声文件进行试听，看有无严重的出错，是否要重新录制，满意后便可将伴奏和人声混缩合在一起，并将混缩合成后的文件存为</a:t>
            </a:r>
            <a:r>
              <a:rPr lang="en-US" altLang="zh-CN" sz="2000" smtClean="0"/>
              <a:t>mp3</a:t>
            </a:r>
            <a:r>
              <a:rPr lang="zh-CN" altLang="en-US" sz="2000" smtClean="0"/>
              <a:t>或</a:t>
            </a:r>
            <a:r>
              <a:rPr lang="en-US" altLang="zh-CN" sz="2000" smtClean="0"/>
              <a:t>wma</a:t>
            </a:r>
            <a:r>
              <a:rPr lang="zh-CN" altLang="en-US" sz="2000" smtClean="0"/>
              <a:t>格式，并给取一个文件名。</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4" descr="2-10"/>
          <p:cNvPicPr>
            <a:picLocks noChangeAspect="1" noChangeArrowheads="1"/>
          </p:cNvPicPr>
          <p:nvPr/>
        </p:nvPicPr>
        <p:blipFill>
          <a:blip r:embed="rId3" cstate="print"/>
          <a:srcRect/>
          <a:stretch>
            <a:fillRect/>
          </a:stretch>
        </p:blipFill>
        <p:spPr bwMode="auto">
          <a:xfrm>
            <a:off x="685800" y="457200"/>
            <a:ext cx="7847013" cy="57479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rrowheads="1"/>
          </p:cNvSpPr>
          <p:nvPr>
            <p:ph type="title" idx="4294967295"/>
          </p:nvPr>
        </p:nvSpPr>
        <p:spPr/>
        <p:txBody>
          <a:bodyPr/>
          <a:lstStyle/>
          <a:p>
            <a:pPr eaLnBrk="1" hangingPunct="1"/>
            <a:r>
              <a:rPr lang="zh-CN" altLang="en-US" sz="3400" smtClean="0"/>
              <a:t>内容提纲</a:t>
            </a:r>
          </a:p>
        </p:txBody>
      </p:sp>
      <p:sp>
        <p:nvSpPr>
          <p:cNvPr id="266243" name="Rectangle 3"/>
          <p:cNvSpPr>
            <a:spLocks noGrp="1" noRot="1" noChangeArrowheads="1"/>
          </p:cNvSpPr>
          <p:nvPr>
            <p:ph type="body" idx="4294967295"/>
          </p:nvPr>
        </p:nvSpPr>
        <p:spPr/>
        <p:txBody>
          <a:bodyPr/>
          <a:lstStyle/>
          <a:p>
            <a:pPr eaLnBrk="1" hangingPunct="1">
              <a:defRPr/>
            </a:pPr>
            <a:r>
              <a:rPr lang="zh-CN" altLang="en-US" dirty="0" smtClean="0">
                <a:solidFill>
                  <a:schemeClr val="bg1">
                    <a:lumMod val="75000"/>
                  </a:schemeClr>
                </a:solidFill>
                <a:effectLst>
                  <a:outerShdw blurRad="38100" dist="38100" dir="2700000" algn="tl">
                    <a:srgbClr val="C0C0C0"/>
                  </a:outerShdw>
                </a:effectLst>
              </a:rPr>
              <a:t>音频技术及其特性</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音频的数字化</a:t>
            </a:r>
            <a:endParaRPr lang="en-US" altLang="zh-CN" dirty="0" smtClean="0">
              <a:solidFill>
                <a:schemeClr val="bg1">
                  <a:lumMod val="75000"/>
                </a:schemeClr>
              </a:solidFill>
              <a:effectLst>
                <a:outerShdw blurRad="38100" dist="38100" dir="2700000" algn="tl">
                  <a:srgbClr val="C0C0C0"/>
                </a:outerShdw>
              </a:effectLst>
            </a:endParaRPr>
          </a:p>
          <a:p>
            <a:pPr eaLnBrk="1" hangingPunct="1">
              <a:defRPr/>
            </a:pPr>
            <a:r>
              <a:rPr lang="zh-CN" altLang="en-US" dirty="0" smtClean="0">
                <a:solidFill>
                  <a:schemeClr val="bg1">
                    <a:lumMod val="75000"/>
                  </a:schemeClr>
                </a:solidFill>
                <a:effectLst>
                  <a:outerShdw blurRad="38100" dist="38100" dir="2700000" algn="tl">
                    <a:srgbClr val="C0C0C0"/>
                  </a:outerShdw>
                </a:effectLst>
              </a:rPr>
              <a:t>数字音频的编辑技术</a:t>
            </a:r>
          </a:p>
          <a:p>
            <a:pPr eaLnBrk="1" hangingPunct="1">
              <a:defRPr/>
            </a:pPr>
            <a:r>
              <a:rPr lang="zh-CN" altLang="en-US" b="1" dirty="0" smtClean="0">
                <a:effectLst>
                  <a:outerShdw blurRad="38100" dist="38100" dir="2700000" algn="tl">
                    <a:srgbClr val="C0C0C0"/>
                  </a:outerShdw>
                </a:effectLst>
              </a:rPr>
              <a:t>音乐合成和</a:t>
            </a:r>
            <a:r>
              <a:rPr lang="en-US" altLang="zh-CN" b="1" dirty="0" smtClean="0">
                <a:effectLst>
                  <a:outerShdw blurRad="38100" dist="38100" dir="2700000" algn="tl">
                    <a:srgbClr val="C0C0C0"/>
                  </a:outerShdw>
                </a:effectLst>
              </a:rPr>
              <a:t>MIDI</a:t>
            </a:r>
            <a:endParaRPr lang="zh-CN" altLang="en-US" dirty="0" smtClean="0">
              <a:solidFill>
                <a:schemeClr val="bg1">
                  <a:lumMod val="75000"/>
                </a:schemeClr>
              </a:solidFill>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简介</a:t>
            </a:r>
          </a:p>
        </p:txBody>
      </p:sp>
      <p:sp>
        <p:nvSpPr>
          <p:cNvPr id="81923" name="Rectangle 3"/>
          <p:cNvSpPr>
            <a:spLocks noGrp="1" noRot="1" noChangeArrowheads="1"/>
          </p:cNvSpPr>
          <p:nvPr>
            <p:ph type="body" idx="4294967295"/>
          </p:nvPr>
        </p:nvSpPr>
        <p:spPr/>
        <p:txBody>
          <a:bodyPr/>
          <a:lstStyle/>
          <a:p>
            <a:pPr eaLnBrk="1" hangingPunct="1"/>
            <a:r>
              <a:rPr lang="en-US" altLang="zh-CN" sz="2800" b="1" dirty="0" smtClean="0">
                <a:solidFill>
                  <a:srgbClr val="FF0000"/>
                </a:solidFill>
              </a:rPr>
              <a:t>MIDI (Music Instrument Digital Interface)</a:t>
            </a:r>
            <a:r>
              <a:rPr lang="zh-CN" altLang="en-US" sz="2800" dirty="0" smtClean="0"/>
              <a:t>是乐器数字接口的缩写，泛指数字音乐的标准，初始建于</a:t>
            </a:r>
            <a:r>
              <a:rPr lang="en-US" altLang="zh-CN" sz="2800" dirty="0" smtClean="0"/>
              <a:t>1982</a:t>
            </a:r>
            <a:r>
              <a:rPr lang="zh-CN" altLang="en-US" sz="2800" dirty="0" smtClean="0"/>
              <a:t>年</a:t>
            </a:r>
            <a:endParaRPr lang="en-US" altLang="zh-CN" sz="2800" dirty="0" smtClean="0"/>
          </a:p>
          <a:p>
            <a:pPr eaLnBrk="1" hangingPunct="1"/>
            <a:r>
              <a:rPr lang="en-US" altLang="zh-CN" sz="2800" dirty="0" smtClean="0"/>
              <a:t>MIDI</a:t>
            </a:r>
            <a:r>
              <a:rPr lang="zh-CN" altLang="en-US" sz="2800" dirty="0" smtClean="0"/>
              <a:t>标准规定了不同厂家的电子乐器与计算机连接的电缆和硬件。它还指定从一个装置传送数据到另一个装置的通信协议</a:t>
            </a:r>
          </a:p>
          <a:p>
            <a:pPr lvl="1" eaLnBrk="1" hangingPunct="1"/>
            <a:r>
              <a:rPr lang="en-US" altLang="zh-CN" dirty="0" smtClean="0">
                <a:latin typeface="Times New Roman" pitchFamily="18" charset="0"/>
              </a:rPr>
              <a:t>MIDI</a:t>
            </a:r>
            <a:r>
              <a:rPr lang="zh-CN" altLang="en-US" dirty="0" smtClean="0">
                <a:latin typeface="Times New Roman" pitchFamily="18" charset="0"/>
              </a:rPr>
              <a:t>装置间</a:t>
            </a:r>
            <a:r>
              <a:rPr lang="zh-CN" altLang="en-US" dirty="0" smtClean="0">
                <a:latin typeface="Times New Roman" pitchFamily="18" charset="0"/>
              </a:rPr>
              <a:t>靠这个接口传递消息而进行彼此通信</a:t>
            </a:r>
          </a:p>
          <a:p>
            <a:pPr lvl="1" eaLnBrk="1" hangingPunct="1"/>
            <a:r>
              <a:rPr lang="en-US" altLang="zh-CN" dirty="0" smtClean="0">
                <a:latin typeface="Times New Roman" pitchFamily="18" charset="0"/>
              </a:rPr>
              <a:t>MIDI</a:t>
            </a:r>
            <a:r>
              <a:rPr lang="zh-CN" altLang="en-US" dirty="0" smtClean="0">
                <a:latin typeface="Times New Roman" pitchFamily="18" charset="0"/>
              </a:rPr>
              <a:t>消息（记录在</a:t>
            </a:r>
            <a:r>
              <a:rPr lang="en-US" altLang="zh-CN" dirty="0" smtClean="0">
                <a:latin typeface="Times New Roman" pitchFamily="18" charset="0"/>
              </a:rPr>
              <a:t>MIDI</a:t>
            </a:r>
            <a:r>
              <a:rPr lang="zh-CN" altLang="en-US" dirty="0" smtClean="0">
                <a:latin typeface="Times New Roman" pitchFamily="18" charset="0"/>
              </a:rPr>
              <a:t>文件中）是乐谱的数字描述。在</a:t>
            </a:r>
            <a:r>
              <a:rPr lang="en-US" altLang="zh-CN" dirty="0" smtClean="0">
                <a:latin typeface="Times New Roman" pitchFamily="18" charset="0"/>
              </a:rPr>
              <a:t>MIDI</a:t>
            </a:r>
            <a:r>
              <a:rPr lang="zh-CN" altLang="en-US" dirty="0" smtClean="0">
                <a:latin typeface="Times New Roman" pitchFamily="18" charset="0"/>
              </a:rPr>
              <a:t>电缆上传送的不是声音，而是指令</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6"/>
          <p:cNvSpPr>
            <a:spLocks noGrp="1" noRot="1" noChangeArrowheads="1"/>
          </p:cNvSpPr>
          <p:nvPr>
            <p:ph type="title" idx="4294967295"/>
          </p:nvPr>
        </p:nvSpPr>
        <p:spPr/>
        <p:txBody>
          <a:bodyPr/>
          <a:lstStyle/>
          <a:p>
            <a:pPr eaLnBrk="1" hangingPunct="1"/>
            <a:r>
              <a:rPr lang="en-US" altLang="zh-CN" smtClean="0"/>
              <a:t>MIDI</a:t>
            </a:r>
            <a:r>
              <a:rPr lang="zh-CN" altLang="en-US" smtClean="0"/>
              <a:t>简介</a:t>
            </a:r>
          </a:p>
        </p:txBody>
      </p:sp>
      <p:pic>
        <p:nvPicPr>
          <p:cNvPr id="82947" name="Picture 5" descr="8"/>
          <p:cNvPicPr>
            <a:picLocks noGrp="1" noChangeAspect="1" noChangeArrowheads="1"/>
          </p:cNvPicPr>
          <p:nvPr>
            <p:ph idx="4294967295"/>
          </p:nvPr>
        </p:nvPicPr>
        <p:blipFill>
          <a:blip r:embed="rId2" cstate="print"/>
          <a:srcRect/>
          <a:stretch>
            <a:fillRect/>
          </a:stretch>
        </p:blipFill>
        <p:spPr>
          <a:xfrm>
            <a:off x="900113" y="1506538"/>
            <a:ext cx="7416800" cy="5314950"/>
          </a:xfrm>
          <a:noFill/>
        </p:spPr>
      </p:pic>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简介</a:t>
            </a:r>
          </a:p>
        </p:txBody>
      </p:sp>
      <p:sp>
        <p:nvSpPr>
          <p:cNvPr id="83971" name="Rectangle 3"/>
          <p:cNvSpPr>
            <a:spLocks noGrp="1" noRot="1" noChangeArrowheads="1"/>
          </p:cNvSpPr>
          <p:nvPr>
            <p:ph type="body" idx="4294967295"/>
          </p:nvPr>
        </p:nvSpPr>
        <p:spPr/>
        <p:txBody>
          <a:bodyPr/>
          <a:lstStyle/>
          <a:p>
            <a:pPr eaLnBrk="1" hangingPunct="1"/>
            <a:r>
              <a:rPr lang="en-US" altLang="zh-CN" sz="2800" smtClean="0">
                <a:solidFill>
                  <a:srgbClr val="FF3300"/>
                </a:solidFill>
              </a:rPr>
              <a:t>MIDI</a:t>
            </a:r>
            <a:r>
              <a:rPr lang="zh-CN" altLang="en-US" sz="2800" smtClean="0">
                <a:solidFill>
                  <a:srgbClr val="FF3300"/>
                </a:solidFill>
              </a:rPr>
              <a:t>文件比较小</a:t>
            </a:r>
          </a:p>
          <a:p>
            <a:pPr lvl="1" eaLnBrk="1" hangingPunct="1"/>
            <a:r>
              <a:rPr lang="zh-CN" altLang="en-US" sz="2300" smtClean="0"/>
              <a:t>因为</a:t>
            </a:r>
            <a:r>
              <a:rPr lang="en-US" altLang="zh-CN" sz="2300" smtClean="0"/>
              <a:t>MIDI</a:t>
            </a:r>
            <a:r>
              <a:rPr lang="zh-CN" altLang="en-US" sz="2300" smtClean="0"/>
              <a:t>文件（</a:t>
            </a:r>
            <a:r>
              <a:rPr lang="en-US" altLang="zh-CN" sz="2300" smtClean="0"/>
              <a:t>.mid</a:t>
            </a:r>
            <a:r>
              <a:rPr lang="zh-CN" altLang="en-US" sz="2300" smtClean="0"/>
              <a:t>）存储的是命令，而不是声音波形，存储空间比</a:t>
            </a:r>
            <a:r>
              <a:rPr lang="en-US" altLang="zh-CN" sz="2300" smtClean="0"/>
              <a:t>wav</a:t>
            </a:r>
            <a:r>
              <a:rPr lang="zh-CN" altLang="en-US" sz="2300" smtClean="0"/>
              <a:t>文件小的多</a:t>
            </a:r>
          </a:p>
          <a:p>
            <a:pPr eaLnBrk="1" hangingPunct="1"/>
            <a:r>
              <a:rPr lang="zh-CN" altLang="en-US" sz="2800" smtClean="0">
                <a:solidFill>
                  <a:srgbClr val="FF3300"/>
                </a:solidFill>
              </a:rPr>
              <a:t>容易编辑</a:t>
            </a:r>
          </a:p>
          <a:p>
            <a:pPr lvl="1" eaLnBrk="1" hangingPunct="1"/>
            <a:r>
              <a:rPr lang="zh-CN" altLang="en-US" sz="2300" smtClean="0"/>
              <a:t>编辑命令比编辑声音波形要容易的多，</a:t>
            </a:r>
            <a:r>
              <a:rPr kumimoji="1" lang="zh-CN" altLang="en-US" sz="2300" smtClean="0">
                <a:latin typeface="Times New Roman" pitchFamily="18" charset="0"/>
              </a:rPr>
              <a:t>用户可以自由地改变音调、音色等属性，直到自己想要的效果</a:t>
            </a:r>
            <a:endParaRPr lang="zh-CN" altLang="en-US" sz="2300" smtClean="0"/>
          </a:p>
          <a:p>
            <a:pPr eaLnBrk="1" hangingPunct="1"/>
            <a:r>
              <a:rPr lang="zh-CN" altLang="en-US" sz="2800" smtClean="0">
                <a:solidFill>
                  <a:srgbClr val="FF3300"/>
                </a:solidFill>
              </a:rPr>
              <a:t>可以作背景音乐</a:t>
            </a:r>
          </a:p>
          <a:p>
            <a:pPr lvl="1" eaLnBrk="1" hangingPunct="1"/>
            <a:r>
              <a:rPr lang="zh-CN" altLang="en-US" sz="2300" smtClean="0"/>
              <a:t>因为</a:t>
            </a:r>
            <a:r>
              <a:rPr lang="en-US" altLang="zh-CN" sz="2300" smtClean="0"/>
              <a:t>MIDI</a:t>
            </a:r>
            <a:r>
              <a:rPr lang="zh-CN" altLang="en-US" sz="2300" smtClean="0"/>
              <a:t>音乐可以和其他媒体，如数字电视、图形、动画、语音一起播放，加强演示效果</a:t>
            </a: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rrowheads="1"/>
          </p:cNvSpPr>
          <p:nvPr>
            <p:ph type="title" idx="4294967295"/>
          </p:nvPr>
        </p:nvSpPr>
        <p:spPr/>
        <p:txBody>
          <a:bodyPr/>
          <a:lstStyle/>
          <a:p>
            <a:pPr eaLnBrk="1" hangingPunct="1"/>
            <a:r>
              <a:rPr lang="zh-CN" altLang="en-US" smtClean="0"/>
              <a:t>音乐合成技术</a:t>
            </a:r>
          </a:p>
        </p:txBody>
      </p:sp>
      <p:sp>
        <p:nvSpPr>
          <p:cNvPr id="84995" name="Rectangle 3"/>
          <p:cNvSpPr>
            <a:spLocks noGrp="1" noRot="1" noChangeArrowheads="1"/>
          </p:cNvSpPr>
          <p:nvPr>
            <p:ph type="body" idx="4294967295"/>
          </p:nvPr>
        </p:nvSpPr>
        <p:spPr/>
        <p:txBody>
          <a:bodyPr/>
          <a:lstStyle/>
          <a:p>
            <a:pPr eaLnBrk="1" hangingPunct="1"/>
            <a:r>
              <a:rPr lang="zh-CN" altLang="en-US" dirty="0" smtClean="0"/>
              <a:t>产生</a:t>
            </a:r>
            <a:r>
              <a:rPr lang="en-US" altLang="zh-CN" dirty="0" smtClean="0"/>
              <a:t>MIDI</a:t>
            </a:r>
            <a:r>
              <a:rPr lang="zh-CN" altLang="en-US" dirty="0" smtClean="0"/>
              <a:t>乐音的方法主要有两种：</a:t>
            </a:r>
          </a:p>
          <a:p>
            <a:pPr lvl="1" eaLnBrk="1" hangingPunct="1"/>
            <a:r>
              <a:rPr lang="zh-CN" altLang="en-US" dirty="0" smtClean="0">
                <a:latin typeface="Times New Roman" pitchFamily="18" charset="0"/>
              </a:rPr>
              <a:t>频率调制（</a:t>
            </a:r>
            <a:r>
              <a:rPr lang="en-US" altLang="zh-CN" dirty="0" smtClean="0">
                <a:latin typeface="Times New Roman" pitchFamily="18" charset="0"/>
              </a:rPr>
              <a:t>FM</a:t>
            </a:r>
            <a:r>
              <a:rPr lang="zh-CN" altLang="en-US" dirty="0" smtClean="0">
                <a:latin typeface="Times New Roman" pitchFamily="18" charset="0"/>
              </a:rPr>
              <a:t>）合成法</a:t>
            </a:r>
          </a:p>
          <a:p>
            <a:pPr lvl="1" eaLnBrk="1" hangingPunct="1"/>
            <a:r>
              <a:rPr lang="zh-CN" altLang="en-US" dirty="0" smtClean="0">
                <a:latin typeface="Times New Roman" pitchFamily="18" charset="0"/>
              </a:rPr>
              <a:t>波表（</a:t>
            </a:r>
            <a:r>
              <a:rPr lang="en-US" altLang="zh-CN" dirty="0" smtClean="0">
                <a:latin typeface="Times New Roman" pitchFamily="18" charset="0"/>
              </a:rPr>
              <a:t>wavetable</a:t>
            </a:r>
            <a:r>
              <a:rPr lang="zh-CN" altLang="en-US" dirty="0" smtClean="0">
                <a:latin typeface="Times New Roman" pitchFamily="18" charset="0"/>
              </a:rPr>
              <a:t>）合成法</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rrowheads="1"/>
          </p:cNvSpPr>
          <p:nvPr>
            <p:ph type="title" idx="4294967295"/>
          </p:nvPr>
        </p:nvSpPr>
        <p:spPr/>
        <p:txBody>
          <a:bodyPr/>
          <a:lstStyle/>
          <a:p>
            <a:pPr eaLnBrk="1" hangingPunct="1"/>
            <a:r>
              <a:rPr lang="zh-CN" altLang="en-US" smtClean="0">
                <a:solidFill>
                  <a:schemeClr val="tx1"/>
                </a:solidFill>
                <a:latin typeface="宋体" charset="-122"/>
              </a:rPr>
              <a:t>频率调制（</a:t>
            </a:r>
            <a:r>
              <a:rPr lang="en-US" altLang="zh-CN" smtClean="0">
                <a:solidFill>
                  <a:schemeClr val="tx1"/>
                </a:solidFill>
                <a:latin typeface="宋体" charset="-122"/>
              </a:rPr>
              <a:t>FM</a:t>
            </a:r>
            <a:r>
              <a:rPr lang="zh-CN" altLang="en-US" smtClean="0">
                <a:solidFill>
                  <a:schemeClr val="tx1"/>
                </a:solidFill>
                <a:latin typeface="宋体" charset="-122"/>
              </a:rPr>
              <a:t>）合成法</a:t>
            </a:r>
          </a:p>
        </p:txBody>
      </p:sp>
      <p:sp>
        <p:nvSpPr>
          <p:cNvPr id="86019" name="Rectangle 3"/>
          <p:cNvSpPr>
            <a:spLocks noGrp="1" noRot="1" noChangeArrowheads="1"/>
          </p:cNvSpPr>
          <p:nvPr>
            <p:ph type="body" idx="4294967295"/>
          </p:nvPr>
        </p:nvSpPr>
        <p:spPr>
          <a:xfrm>
            <a:off x="304800" y="1676400"/>
            <a:ext cx="3886200" cy="3886200"/>
          </a:xfrm>
        </p:spPr>
        <p:txBody>
          <a:bodyPr/>
          <a:lstStyle/>
          <a:p>
            <a:pPr eaLnBrk="1" hangingPunct="1">
              <a:lnSpc>
                <a:spcPct val="90000"/>
              </a:lnSpc>
            </a:pPr>
            <a:r>
              <a:rPr lang="en-US" altLang="zh-CN" sz="2000" dirty="0" smtClean="0">
                <a:latin typeface="Times New Roman" pitchFamily="18" charset="0"/>
              </a:rPr>
              <a:t>FM </a:t>
            </a:r>
            <a:r>
              <a:rPr lang="zh-CN" altLang="en-US" sz="2000" dirty="0" smtClean="0">
                <a:latin typeface="Times New Roman" pitchFamily="18" charset="0"/>
              </a:rPr>
              <a:t>是使高频振荡波的频率按调制信号规律变化的一种调制方式。采用不同的调制波频率和调制指数，就可以方便地合成具有不同频谱分布的波形，再现某些乐器的音色</a:t>
            </a:r>
          </a:p>
          <a:p>
            <a:pPr eaLnBrk="1" hangingPunct="1">
              <a:lnSpc>
                <a:spcPct val="90000"/>
              </a:lnSpc>
            </a:pPr>
            <a:endParaRPr lang="zh-CN" altLang="en-US" sz="2000" dirty="0" smtClean="0">
              <a:latin typeface="Times New Roman" pitchFamily="18" charset="0"/>
            </a:endParaRPr>
          </a:p>
          <a:p>
            <a:pPr eaLnBrk="1" hangingPunct="1">
              <a:lnSpc>
                <a:spcPct val="90000"/>
              </a:lnSpc>
            </a:pPr>
            <a:r>
              <a:rPr lang="zh-CN" altLang="en-US" sz="2000" dirty="0" smtClean="0">
                <a:latin typeface="Times New Roman" pitchFamily="18" charset="0"/>
              </a:rPr>
              <a:t>采用这种方式可以得到具有独特效果的“电子模拟声”，创造出丰富多彩的、真实乐器所不具备的音色，这也是 </a:t>
            </a:r>
            <a:r>
              <a:rPr lang="en-US" altLang="zh-CN" sz="2000" dirty="0" smtClean="0">
                <a:latin typeface="Times New Roman" pitchFamily="18" charset="0"/>
              </a:rPr>
              <a:t>FM </a:t>
            </a:r>
            <a:r>
              <a:rPr lang="zh-CN" altLang="en-US" sz="2000" dirty="0" smtClean="0">
                <a:latin typeface="Times New Roman" pitchFamily="18" charset="0"/>
              </a:rPr>
              <a:t>音乐合成方法特有的魅力之一</a:t>
            </a:r>
            <a:endParaRPr lang="zh-CN" altLang="en-US" sz="2000" dirty="0" smtClean="0">
              <a:solidFill>
                <a:schemeClr val="tx2"/>
              </a:solidFill>
              <a:latin typeface="Times New Roman" pitchFamily="18" charset="0"/>
              <a:ea typeface="方正舒体" pitchFamily="2" charset="-122"/>
            </a:endParaRPr>
          </a:p>
        </p:txBody>
      </p:sp>
      <p:pic>
        <p:nvPicPr>
          <p:cNvPr id="4" name="Picture 4"/>
          <p:cNvPicPr>
            <a:picLocks noChangeAspect="1" noChangeArrowheads="1"/>
          </p:cNvPicPr>
          <p:nvPr/>
        </p:nvPicPr>
        <p:blipFill>
          <a:blip r:embed="rId2" cstate="print"/>
          <a:srcRect/>
          <a:stretch>
            <a:fillRect/>
          </a:stretch>
        </p:blipFill>
        <p:spPr bwMode="auto">
          <a:xfrm>
            <a:off x="4343400" y="1828800"/>
            <a:ext cx="4463746" cy="34988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3"/>
          <p:cNvSpPr>
            <a:spLocks noGrp="1" noRot="1" noChangeArrowheads="1"/>
          </p:cNvSpPr>
          <p:nvPr>
            <p:ph type="body" idx="4294967295"/>
          </p:nvPr>
        </p:nvSpPr>
        <p:spPr/>
        <p:txBody>
          <a:bodyPr/>
          <a:lstStyle/>
          <a:p>
            <a:pPr eaLnBrk="1" hangingPunct="1">
              <a:spcBef>
                <a:spcPts val="1200"/>
              </a:spcBef>
            </a:pPr>
            <a:r>
              <a:rPr lang="zh-CN" altLang="en-US" dirty="0" smtClean="0">
                <a:latin typeface="Times New Roman" pitchFamily="18" charset="0"/>
              </a:rPr>
              <a:t>人的听觉器官能感知的声音频率大约是</a:t>
            </a:r>
            <a:r>
              <a:rPr lang="en-US" altLang="zh-CN" dirty="0" smtClean="0">
                <a:latin typeface="Times New Roman" pitchFamily="18" charset="0"/>
              </a:rPr>
              <a:t>20~20kHz</a:t>
            </a:r>
            <a:r>
              <a:rPr lang="zh-CN" altLang="en-US" dirty="0" smtClean="0">
                <a:latin typeface="Times New Roman" pitchFamily="18" charset="0"/>
              </a:rPr>
              <a:t>，在这种频率范围里感知的声音幅度大约在</a:t>
            </a:r>
            <a:r>
              <a:rPr lang="en-US" altLang="zh-CN" dirty="0" smtClean="0">
                <a:latin typeface="Times New Roman" pitchFamily="18" charset="0"/>
              </a:rPr>
              <a:t>0~120dB</a:t>
            </a:r>
          </a:p>
          <a:p>
            <a:pPr lvl="1" eaLnBrk="1" hangingPunct="1">
              <a:spcBef>
                <a:spcPts val="1200"/>
              </a:spcBef>
            </a:pPr>
            <a:r>
              <a:rPr lang="zh-CN" altLang="en-US" dirty="0" smtClean="0">
                <a:solidFill>
                  <a:srgbClr val="FF3300"/>
                </a:solidFill>
                <a:latin typeface="Times New Roman" pitchFamily="18" charset="0"/>
              </a:rPr>
              <a:t>语音信号</a:t>
            </a:r>
            <a:r>
              <a:rPr lang="zh-CN" altLang="en-US" dirty="0" smtClean="0">
                <a:latin typeface="Times New Roman" pitchFamily="18" charset="0"/>
              </a:rPr>
              <a:t>（</a:t>
            </a:r>
            <a:r>
              <a:rPr lang="en-US" altLang="zh-CN" dirty="0" smtClean="0">
                <a:latin typeface="Times New Roman" pitchFamily="18" charset="0"/>
              </a:rPr>
              <a:t>speech</a:t>
            </a:r>
            <a:r>
              <a:rPr lang="zh-CN" altLang="en-US" dirty="0" smtClean="0">
                <a:latin typeface="Times New Roman" pitchFamily="18" charset="0"/>
              </a:rPr>
              <a:t>）：人说话的信号频率通常为</a:t>
            </a:r>
            <a:r>
              <a:rPr lang="en-US" altLang="zh-CN" dirty="0" smtClean="0">
                <a:latin typeface="Times New Roman" pitchFamily="18" charset="0"/>
              </a:rPr>
              <a:t>300~3400Hz</a:t>
            </a:r>
          </a:p>
          <a:p>
            <a:pPr lvl="1" eaLnBrk="1" hangingPunct="1">
              <a:spcBef>
                <a:spcPts val="1200"/>
              </a:spcBef>
            </a:pPr>
            <a:r>
              <a:rPr lang="zh-CN" altLang="en-US" dirty="0" smtClean="0">
                <a:solidFill>
                  <a:srgbClr val="FF3300"/>
                </a:solidFill>
                <a:latin typeface="Times New Roman" pitchFamily="18" charset="0"/>
              </a:rPr>
              <a:t>亚音信号</a:t>
            </a:r>
            <a:r>
              <a:rPr lang="zh-CN" altLang="en-US" dirty="0" smtClean="0">
                <a:latin typeface="Times New Roman" pitchFamily="18" charset="0"/>
              </a:rPr>
              <a:t>（</a:t>
            </a:r>
            <a:r>
              <a:rPr lang="en-US" altLang="zh-CN" dirty="0" smtClean="0">
                <a:latin typeface="Times New Roman" pitchFamily="18" charset="0"/>
              </a:rPr>
              <a:t>subsonic</a:t>
            </a:r>
            <a:r>
              <a:rPr lang="zh-CN" altLang="en-US" dirty="0" smtClean="0">
                <a:latin typeface="Times New Roman" pitchFamily="18" charset="0"/>
              </a:rPr>
              <a:t>）：小于</a:t>
            </a:r>
            <a:r>
              <a:rPr lang="en-US" altLang="zh-CN" dirty="0" smtClean="0">
                <a:latin typeface="Times New Roman" pitchFamily="18" charset="0"/>
              </a:rPr>
              <a:t>20Hz</a:t>
            </a:r>
            <a:r>
              <a:rPr lang="zh-CN" altLang="en-US" dirty="0" smtClean="0">
                <a:latin typeface="Times New Roman" pitchFamily="18" charset="0"/>
              </a:rPr>
              <a:t>的信号</a:t>
            </a:r>
          </a:p>
          <a:p>
            <a:pPr lvl="1" eaLnBrk="1" hangingPunct="1">
              <a:spcBef>
                <a:spcPts val="1200"/>
              </a:spcBef>
            </a:pPr>
            <a:r>
              <a:rPr lang="zh-CN" altLang="en-US" dirty="0" smtClean="0">
                <a:solidFill>
                  <a:srgbClr val="FF3300"/>
                </a:solidFill>
                <a:latin typeface="Times New Roman" pitchFamily="18" charset="0"/>
              </a:rPr>
              <a:t>超声波信号</a:t>
            </a:r>
            <a:r>
              <a:rPr lang="zh-CN" altLang="en-US" dirty="0" smtClean="0">
                <a:latin typeface="Times New Roman" pitchFamily="18" charset="0"/>
              </a:rPr>
              <a:t>（</a:t>
            </a:r>
            <a:r>
              <a:rPr lang="en-US" altLang="zh-CN" dirty="0" smtClean="0">
                <a:latin typeface="Times New Roman" pitchFamily="18" charset="0"/>
              </a:rPr>
              <a:t>ultrasonic</a:t>
            </a:r>
            <a:r>
              <a:rPr lang="zh-CN" altLang="en-US" dirty="0" smtClean="0">
                <a:latin typeface="Times New Roman" pitchFamily="18" charset="0"/>
              </a:rPr>
              <a:t>）：高于</a:t>
            </a:r>
            <a:r>
              <a:rPr lang="en-US" altLang="zh-CN" dirty="0" smtClean="0">
                <a:latin typeface="Times New Roman" pitchFamily="18" charset="0"/>
              </a:rPr>
              <a:t>20KHz</a:t>
            </a:r>
            <a:r>
              <a:rPr lang="zh-CN" altLang="en-US" dirty="0" smtClean="0">
                <a:latin typeface="Times New Roman" pitchFamily="18" charset="0"/>
              </a:rPr>
              <a:t>的信号</a:t>
            </a:r>
          </a:p>
        </p:txBody>
      </p:sp>
      <p:sp>
        <p:nvSpPr>
          <p:cNvPr id="4" name="标题 4"/>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Times New Roman" pitchFamily="18" charset="0"/>
                <a:ea typeface="楷体_GB2312" pitchFamily="49" charset="-122"/>
                <a:cs typeface="+mj-cs"/>
              </a:rPr>
              <a:t>音频的概念及特性</a:t>
            </a:r>
            <a:endParaRPr kumimoji="0" lang="zh-CN" altLang="en-US" sz="34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rrowheads="1"/>
          </p:cNvSpPr>
          <p:nvPr>
            <p:ph type="title" idx="4294967295"/>
          </p:nvPr>
        </p:nvSpPr>
        <p:spPr/>
        <p:txBody>
          <a:bodyPr/>
          <a:lstStyle/>
          <a:p>
            <a:pPr eaLnBrk="1" hangingPunct="1"/>
            <a:r>
              <a:rPr lang="en-US" altLang="zh-CN" smtClean="0"/>
              <a:t>FM</a:t>
            </a:r>
            <a:r>
              <a:rPr lang="zh-CN" altLang="en-US" smtClean="0"/>
              <a:t>合成器采用的波形</a:t>
            </a:r>
          </a:p>
        </p:txBody>
      </p:sp>
      <p:sp>
        <p:nvSpPr>
          <p:cNvPr id="88067" name="Rectangle 3"/>
          <p:cNvSpPr>
            <a:spLocks noGrp="1" noRot="1" noChangeArrowheads="1"/>
          </p:cNvSpPr>
          <p:nvPr>
            <p:ph type="body" idx="4294967295"/>
          </p:nvPr>
        </p:nvSpPr>
        <p:spPr>
          <a:xfrm>
            <a:off x="685800" y="1447800"/>
            <a:ext cx="7772400" cy="1143000"/>
          </a:xfrm>
        </p:spPr>
        <p:txBody>
          <a:bodyPr/>
          <a:lstStyle/>
          <a:p>
            <a:pPr eaLnBrk="1" hangingPunct="1">
              <a:lnSpc>
                <a:spcPct val="90000"/>
              </a:lnSpc>
            </a:pPr>
            <a:r>
              <a:rPr lang="zh-CN" altLang="en-US" sz="2400" dirty="0" smtClean="0"/>
              <a:t>数字载波波形和调制波形有多种，不同型号的</a:t>
            </a:r>
            <a:r>
              <a:rPr lang="en-US" altLang="zh-CN" sz="2400" dirty="0" smtClean="0"/>
              <a:t>FM</a:t>
            </a:r>
            <a:r>
              <a:rPr lang="zh-CN" altLang="en-US" sz="2400" dirty="0" smtClean="0"/>
              <a:t>合成器所选用的波形也不同</a:t>
            </a:r>
          </a:p>
        </p:txBody>
      </p:sp>
      <p:sp>
        <p:nvSpPr>
          <p:cNvPr id="88068" name="Text Box 5"/>
          <p:cNvSpPr txBox="1">
            <a:spLocks noChangeArrowheads="1"/>
          </p:cNvSpPr>
          <p:nvPr/>
        </p:nvSpPr>
        <p:spPr bwMode="auto">
          <a:xfrm>
            <a:off x="1403350" y="5105400"/>
            <a:ext cx="6337300" cy="400110"/>
          </a:xfrm>
          <a:prstGeom prst="rect">
            <a:avLst/>
          </a:prstGeom>
          <a:noFill/>
          <a:ln w="9525" algn="ctr">
            <a:noFill/>
            <a:miter lim="800000"/>
            <a:headEnd/>
            <a:tailEnd/>
          </a:ln>
        </p:spPr>
        <p:txBody>
          <a:bodyPr>
            <a:spAutoFit/>
          </a:bodyPr>
          <a:lstStyle/>
          <a:p>
            <a:pPr algn="ctr">
              <a:spcBef>
                <a:spcPct val="50000"/>
              </a:spcBef>
              <a:buSzPct val="100000"/>
              <a:buFont typeface="Wingdings" pitchFamily="2" charset="2"/>
              <a:buNone/>
            </a:pPr>
            <a:r>
              <a:rPr lang="en-US" altLang="zh-CN" sz="2000" dirty="0"/>
              <a:t>Yamaha OPL-III</a:t>
            </a:r>
            <a:r>
              <a:rPr lang="zh-CN" altLang="en-US" sz="2000" dirty="0"/>
              <a:t>数字式</a:t>
            </a:r>
            <a:r>
              <a:rPr lang="en-US" altLang="zh-CN" sz="2000" dirty="0"/>
              <a:t>FM</a:t>
            </a:r>
            <a:r>
              <a:rPr lang="zh-CN" altLang="en-US" sz="2000" dirty="0"/>
              <a:t>合成器采用的波形</a:t>
            </a:r>
          </a:p>
        </p:txBody>
      </p:sp>
      <p:pic>
        <p:nvPicPr>
          <p:cNvPr id="88069" name="Picture 6"/>
          <p:cNvPicPr>
            <a:picLocks noGrp="1" noChangeAspect="1" noChangeArrowheads="1"/>
          </p:cNvPicPr>
          <p:nvPr>
            <p:ph sz="half" idx="4294967295"/>
          </p:nvPr>
        </p:nvPicPr>
        <p:blipFill>
          <a:blip r:embed="rId2" cstate="print"/>
          <a:srcRect/>
          <a:stretch>
            <a:fillRect/>
          </a:stretch>
        </p:blipFill>
        <p:spPr>
          <a:xfrm>
            <a:off x="1912938" y="2590800"/>
            <a:ext cx="5160962" cy="2295525"/>
          </a:xfrm>
          <a:noFill/>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rrowheads="1"/>
          </p:cNvSpPr>
          <p:nvPr>
            <p:ph type="title" idx="4294967295"/>
          </p:nvPr>
        </p:nvSpPr>
        <p:spPr/>
        <p:txBody>
          <a:bodyPr/>
          <a:lstStyle/>
          <a:p>
            <a:pPr eaLnBrk="1" hangingPunct="1"/>
            <a:r>
              <a:rPr lang="zh-CN" altLang="en-US" smtClean="0">
                <a:solidFill>
                  <a:schemeClr val="tx1"/>
                </a:solidFill>
                <a:latin typeface="宋体" charset="-122"/>
              </a:rPr>
              <a:t>波表（</a:t>
            </a:r>
            <a:r>
              <a:rPr lang="en-US" altLang="zh-CN" smtClean="0">
                <a:solidFill>
                  <a:schemeClr val="tx1"/>
                </a:solidFill>
                <a:latin typeface="宋体" charset="-122"/>
              </a:rPr>
              <a:t>wavetable</a:t>
            </a:r>
            <a:r>
              <a:rPr lang="zh-CN" altLang="en-US" smtClean="0">
                <a:solidFill>
                  <a:schemeClr val="tx1"/>
                </a:solidFill>
                <a:latin typeface="宋体" charset="-122"/>
              </a:rPr>
              <a:t>）合成法</a:t>
            </a:r>
          </a:p>
        </p:txBody>
      </p:sp>
      <p:sp>
        <p:nvSpPr>
          <p:cNvPr id="89091" name="Rectangle 3"/>
          <p:cNvSpPr>
            <a:spLocks noGrp="1" noRot="1" noChangeArrowheads="1"/>
          </p:cNvSpPr>
          <p:nvPr>
            <p:ph type="body" idx="4294967295"/>
          </p:nvPr>
        </p:nvSpPr>
        <p:spPr>
          <a:xfrm>
            <a:off x="304800" y="1447800"/>
            <a:ext cx="3505200" cy="4419600"/>
          </a:xfrm>
        </p:spPr>
        <p:txBody>
          <a:bodyPr/>
          <a:lstStyle/>
          <a:p>
            <a:pPr eaLnBrk="1" hangingPunct="1"/>
            <a:r>
              <a:rPr lang="zh-CN" altLang="en-US" sz="2000" dirty="0" smtClean="0"/>
              <a:t>把真实乐器发出的声音以数字的形式记录下来，播放时改变播放速度，从而改变音调周期，生成各种音阶的音符</a:t>
            </a:r>
          </a:p>
          <a:p>
            <a:pPr eaLnBrk="1" hangingPunct="1"/>
            <a:r>
              <a:rPr lang="zh-CN" altLang="en-US" sz="2000" dirty="0" smtClean="0"/>
              <a:t>真实乐音样本的采集：音乐家在真实乐器上演奏的不同音符，选择</a:t>
            </a:r>
            <a:r>
              <a:rPr lang="en-US" altLang="zh-CN" sz="2000" dirty="0" smtClean="0"/>
              <a:t>44.1kHz</a:t>
            </a:r>
            <a:r>
              <a:rPr lang="zh-CN" altLang="en-US" sz="2000" dirty="0" smtClean="0"/>
              <a:t>的采样频率、</a:t>
            </a:r>
            <a:r>
              <a:rPr lang="en-US" altLang="zh-CN" sz="2000" dirty="0" smtClean="0"/>
              <a:t>16</a:t>
            </a:r>
            <a:r>
              <a:rPr lang="zh-CN" altLang="en-US" sz="2000" dirty="0" smtClean="0"/>
              <a:t>位的乐音样本（</a:t>
            </a:r>
            <a:r>
              <a:rPr lang="en-US" altLang="zh-CN" sz="2000" dirty="0" smtClean="0"/>
              <a:t>CD</a:t>
            </a:r>
            <a:r>
              <a:rPr lang="zh-CN" altLang="en-US" sz="2000" dirty="0" smtClean="0"/>
              <a:t>音质）</a:t>
            </a:r>
          </a:p>
          <a:p>
            <a:pPr eaLnBrk="1" hangingPunct="1"/>
            <a:r>
              <a:rPr lang="zh-CN" altLang="en-US" sz="2000" dirty="0" smtClean="0"/>
              <a:t>乐音样本通常放在</a:t>
            </a:r>
            <a:r>
              <a:rPr lang="en-US" altLang="zh-CN" sz="2000" dirty="0" smtClean="0"/>
              <a:t>ROM</a:t>
            </a:r>
            <a:r>
              <a:rPr lang="zh-CN" altLang="en-US" sz="2000" dirty="0" smtClean="0"/>
              <a:t>芯片上，播放时以查表的方式给出</a:t>
            </a:r>
          </a:p>
        </p:txBody>
      </p:sp>
      <p:pic>
        <p:nvPicPr>
          <p:cNvPr id="4" name="Picture 4"/>
          <p:cNvPicPr>
            <a:picLocks noChangeAspect="1" noChangeArrowheads="1"/>
          </p:cNvPicPr>
          <p:nvPr/>
        </p:nvPicPr>
        <p:blipFill>
          <a:blip r:embed="rId2" cstate="print"/>
          <a:srcRect/>
          <a:stretch>
            <a:fillRect/>
          </a:stretch>
        </p:blipFill>
        <p:spPr bwMode="auto">
          <a:xfrm>
            <a:off x="3810000" y="1674812"/>
            <a:ext cx="5181949" cy="35067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系统</a:t>
            </a:r>
          </a:p>
        </p:txBody>
      </p:sp>
      <p:sp>
        <p:nvSpPr>
          <p:cNvPr id="91139" name="Rectangle 3"/>
          <p:cNvSpPr>
            <a:spLocks noGrp="1" noRot="1" noChangeArrowheads="1"/>
          </p:cNvSpPr>
          <p:nvPr>
            <p:ph type="body" idx="4294967295"/>
          </p:nvPr>
        </p:nvSpPr>
        <p:spPr>
          <a:xfrm>
            <a:off x="685800" y="1447800"/>
            <a:ext cx="7772400" cy="1828800"/>
          </a:xfrm>
        </p:spPr>
        <p:txBody>
          <a:bodyPr/>
          <a:lstStyle/>
          <a:p>
            <a:pPr eaLnBrk="1" hangingPunct="1"/>
            <a:r>
              <a:rPr lang="en-US" altLang="zh-CN" sz="2400" dirty="0" smtClean="0"/>
              <a:t>MIDI</a:t>
            </a:r>
            <a:r>
              <a:rPr lang="zh-CN" altLang="en-US" sz="2400" dirty="0" smtClean="0"/>
              <a:t>的物理接口</a:t>
            </a:r>
          </a:p>
          <a:p>
            <a:pPr lvl="1" eaLnBrk="1" hangingPunct="1"/>
            <a:r>
              <a:rPr lang="en-US" altLang="zh-CN" sz="2000" dirty="0" smtClean="0"/>
              <a:t>MIDI In</a:t>
            </a:r>
            <a:r>
              <a:rPr lang="zh-CN" altLang="en-US" sz="2000" dirty="0" smtClean="0"/>
              <a:t>：接收从其他</a:t>
            </a:r>
            <a:r>
              <a:rPr lang="en-US" altLang="zh-CN" sz="2000" dirty="0" smtClean="0"/>
              <a:t>MIDI</a:t>
            </a:r>
            <a:r>
              <a:rPr lang="zh-CN" altLang="en-US" sz="2000" dirty="0" smtClean="0"/>
              <a:t>装置传来的消息</a:t>
            </a:r>
          </a:p>
          <a:p>
            <a:pPr lvl="1" eaLnBrk="1" hangingPunct="1"/>
            <a:r>
              <a:rPr lang="en-US" altLang="zh-CN" sz="2000" dirty="0" smtClean="0"/>
              <a:t>MIDI Out</a:t>
            </a:r>
            <a:r>
              <a:rPr lang="zh-CN" altLang="en-US" sz="2000" dirty="0" smtClean="0"/>
              <a:t>：发送某装置生成的原始</a:t>
            </a:r>
            <a:r>
              <a:rPr lang="en-US" altLang="zh-CN" sz="2000" dirty="0" smtClean="0"/>
              <a:t>MIDI</a:t>
            </a:r>
            <a:r>
              <a:rPr lang="zh-CN" altLang="en-US" sz="2000" dirty="0" smtClean="0"/>
              <a:t>消息</a:t>
            </a:r>
          </a:p>
          <a:p>
            <a:pPr lvl="1" eaLnBrk="1" hangingPunct="1"/>
            <a:r>
              <a:rPr lang="en-US" altLang="zh-CN" sz="2000" dirty="0" smtClean="0"/>
              <a:t>MIDI Thru</a:t>
            </a:r>
            <a:r>
              <a:rPr lang="zh-CN" altLang="en-US" sz="2000" dirty="0" smtClean="0"/>
              <a:t>：传送从输入口接收的消息到其他</a:t>
            </a:r>
            <a:r>
              <a:rPr lang="en-US" altLang="zh-CN" sz="2000" dirty="0" smtClean="0"/>
              <a:t>MIDI</a:t>
            </a:r>
            <a:r>
              <a:rPr lang="zh-CN" altLang="en-US" sz="2000" dirty="0" smtClean="0"/>
              <a:t>装置</a:t>
            </a:r>
          </a:p>
        </p:txBody>
      </p:sp>
      <p:pic>
        <p:nvPicPr>
          <p:cNvPr id="91140" name="Picture 36" descr="10"/>
          <p:cNvPicPr>
            <a:picLocks noGrp="1" noChangeAspect="1" noChangeArrowheads="1"/>
          </p:cNvPicPr>
          <p:nvPr>
            <p:ph sz="quarter" idx="4294967295"/>
          </p:nvPr>
        </p:nvPicPr>
        <p:blipFill>
          <a:blip r:embed="rId2" cstate="print"/>
          <a:srcRect/>
          <a:stretch>
            <a:fillRect/>
          </a:stretch>
        </p:blipFill>
        <p:spPr>
          <a:xfrm>
            <a:off x="5145088" y="4640262"/>
            <a:ext cx="1587500" cy="1560513"/>
          </a:xfrm>
          <a:noFill/>
        </p:spPr>
      </p:pic>
      <p:grpSp>
        <p:nvGrpSpPr>
          <p:cNvPr id="2" name="Group 44"/>
          <p:cNvGrpSpPr>
            <a:grpSpLocks/>
          </p:cNvGrpSpPr>
          <p:nvPr/>
        </p:nvGrpSpPr>
        <p:grpSpPr bwMode="auto">
          <a:xfrm>
            <a:off x="958850" y="3703637"/>
            <a:ext cx="3613150" cy="1822450"/>
            <a:chOff x="604" y="2432"/>
            <a:chExt cx="2276" cy="1148"/>
          </a:xfrm>
        </p:grpSpPr>
        <p:grpSp>
          <p:nvGrpSpPr>
            <p:cNvPr id="3" name="Group 5"/>
            <p:cNvGrpSpPr>
              <a:grpSpLocks/>
            </p:cNvGrpSpPr>
            <p:nvPr/>
          </p:nvGrpSpPr>
          <p:grpSpPr bwMode="auto">
            <a:xfrm>
              <a:off x="604" y="2741"/>
              <a:ext cx="556" cy="558"/>
              <a:chOff x="1111" y="2840"/>
              <a:chExt cx="861" cy="817"/>
            </a:xfrm>
          </p:grpSpPr>
          <p:sp>
            <p:nvSpPr>
              <p:cNvPr id="91167" name="Oval 6"/>
              <p:cNvSpPr>
                <a:spLocks noChangeArrowheads="1"/>
              </p:cNvSpPr>
              <p:nvPr/>
            </p:nvSpPr>
            <p:spPr bwMode="auto">
              <a:xfrm>
                <a:off x="1111" y="2840"/>
                <a:ext cx="861" cy="817"/>
              </a:xfrm>
              <a:prstGeom prst="ellipse">
                <a:avLst/>
              </a:prstGeom>
              <a:noFill/>
              <a:ln w="38100">
                <a:solidFill>
                  <a:schemeClr val="tx1"/>
                </a:solidFill>
                <a:round/>
                <a:headEnd/>
                <a:tailEnd/>
              </a:ln>
            </p:spPr>
            <p:txBody>
              <a:bodyPr wrap="none" anchor="ctr"/>
              <a:lstStyle/>
              <a:p>
                <a:endParaRPr lang="zh-CN" altLang="en-US"/>
              </a:p>
            </p:txBody>
          </p:sp>
          <p:sp>
            <p:nvSpPr>
              <p:cNvPr id="91168" name="Oval 7"/>
              <p:cNvSpPr>
                <a:spLocks noChangeArrowheads="1"/>
              </p:cNvSpPr>
              <p:nvPr/>
            </p:nvSpPr>
            <p:spPr bwMode="auto">
              <a:xfrm>
                <a:off x="1474" y="2886"/>
                <a:ext cx="136" cy="136"/>
              </a:xfrm>
              <a:prstGeom prst="ellipse">
                <a:avLst/>
              </a:prstGeom>
              <a:solidFill>
                <a:schemeClr val="tx1"/>
              </a:solidFill>
              <a:ln w="9525">
                <a:noFill/>
                <a:round/>
                <a:headEnd/>
                <a:tailEnd/>
              </a:ln>
            </p:spPr>
            <p:txBody>
              <a:bodyPr wrap="none" anchor="ctr"/>
              <a:lstStyle/>
              <a:p>
                <a:endParaRPr lang="zh-CN" altLang="en-US"/>
              </a:p>
            </p:txBody>
          </p:sp>
          <p:sp>
            <p:nvSpPr>
              <p:cNvPr id="91169" name="Oval 8"/>
              <p:cNvSpPr>
                <a:spLocks noChangeArrowheads="1"/>
              </p:cNvSpPr>
              <p:nvPr/>
            </p:nvSpPr>
            <p:spPr bwMode="auto">
              <a:xfrm>
                <a:off x="1292"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70" name="Oval 9"/>
              <p:cNvSpPr>
                <a:spLocks noChangeArrowheads="1"/>
              </p:cNvSpPr>
              <p:nvPr/>
            </p:nvSpPr>
            <p:spPr bwMode="auto">
              <a:xfrm>
                <a:off x="1202"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71" name="Oval 10"/>
              <p:cNvSpPr>
                <a:spLocks noChangeArrowheads="1"/>
              </p:cNvSpPr>
              <p:nvPr/>
            </p:nvSpPr>
            <p:spPr bwMode="auto">
              <a:xfrm>
                <a:off x="1655"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72" name="Oval 11"/>
              <p:cNvSpPr>
                <a:spLocks noChangeArrowheads="1"/>
              </p:cNvSpPr>
              <p:nvPr/>
            </p:nvSpPr>
            <p:spPr bwMode="auto">
              <a:xfrm>
                <a:off x="1746"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73" name="Rectangle 12"/>
              <p:cNvSpPr>
                <a:spLocks noChangeArrowheads="1"/>
              </p:cNvSpPr>
              <p:nvPr/>
            </p:nvSpPr>
            <p:spPr bwMode="auto">
              <a:xfrm>
                <a:off x="1474" y="3475"/>
                <a:ext cx="136" cy="182"/>
              </a:xfrm>
              <a:prstGeom prst="rect">
                <a:avLst/>
              </a:prstGeom>
              <a:solidFill>
                <a:schemeClr val="tx1"/>
              </a:solidFill>
              <a:ln w="9525">
                <a:noFill/>
                <a:miter lim="800000"/>
                <a:headEnd/>
                <a:tailEnd/>
              </a:ln>
            </p:spPr>
            <p:txBody>
              <a:bodyPr wrap="none" anchor="ctr"/>
              <a:lstStyle/>
              <a:p>
                <a:endParaRPr lang="zh-CN" altLang="en-US"/>
              </a:p>
            </p:txBody>
          </p:sp>
        </p:grpSp>
        <p:grpSp>
          <p:nvGrpSpPr>
            <p:cNvPr id="4" name="Group 13"/>
            <p:cNvGrpSpPr>
              <a:grpSpLocks/>
            </p:cNvGrpSpPr>
            <p:nvPr/>
          </p:nvGrpSpPr>
          <p:grpSpPr bwMode="auto">
            <a:xfrm>
              <a:off x="1452" y="2741"/>
              <a:ext cx="556" cy="558"/>
              <a:chOff x="1111" y="2840"/>
              <a:chExt cx="861" cy="817"/>
            </a:xfrm>
          </p:grpSpPr>
          <p:sp>
            <p:nvSpPr>
              <p:cNvPr id="91160" name="Oval 14"/>
              <p:cNvSpPr>
                <a:spLocks noChangeArrowheads="1"/>
              </p:cNvSpPr>
              <p:nvPr/>
            </p:nvSpPr>
            <p:spPr bwMode="auto">
              <a:xfrm>
                <a:off x="1111" y="2840"/>
                <a:ext cx="861" cy="817"/>
              </a:xfrm>
              <a:prstGeom prst="ellipse">
                <a:avLst/>
              </a:prstGeom>
              <a:noFill/>
              <a:ln w="38100">
                <a:solidFill>
                  <a:schemeClr val="tx1"/>
                </a:solidFill>
                <a:round/>
                <a:headEnd/>
                <a:tailEnd/>
              </a:ln>
            </p:spPr>
            <p:txBody>
              <a:bodyPr wrap="none" anchor="ctr"/>
              <a:lstStyle/>
              <a:p>
                <a:endParaRPr lang="zh-CN" altLang="en-US"/>
              </a:p>
            </p:txBody>
          </p:sp>
          <p:sp>
            <p:nvSpPr>
              <p:cNvPr id="91161" name="Oval 15"/>
              <p:cNvSpPr>
                <a:spLocks noChangeArrowheads="1"/>
              </p:cNvSpPr>
              <p:nvPr/>
            </p:nvSpPr>
            <p:spPr bwMode="auto">
              <a:xfrm>
                <a:off x="1474" y="2886"/>
                <a:ext cx="136" cy="136"/>
              </a:xfrm>
              <a:prstGeom prst="ellipse">
                <a:avLst/>
              </a:prstGeom>
              <a:solidFill>
                <a:schemeClr val="tx1"/>
              </a:solidFill>
              <a:ln w="9525">
                <a:noFill/>
                <a:round/>
                <a:headEnd/>
                <a:tailEnd/>
              </a:ln>
            </p:spPr>
            <p:txBody>
              <a:bodyPr wrap="none" anchor="ctr"/>
              <a:lstStyle/>
              <a:p>
                <a:endParaRPr lang="zh-CN" altLang="en-US"/>
              </a:p>
            </p:txBody>
          </p:sp>
          <p:sp>
            <p:nvSpPr>
              <p:cNvPr id="91162" name="Oval 16"/>
              <p:cNvSpPr>
                <a:spLocks noChangeArrowheads="1"/>
              </p:cNvSpPr>
              <p:nvPr/>
            </p:nvSpPr>
            <p:spPr bwMode="auto">
              <a:xfrm>
                <a:off x="1292"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63" name="Oval 17"/>
              <p:cNvSpPr>
                <a:spLocks noChangeArrowheads="1"/>
              </p:cNvSpPr>
              <p:nvPr/>
            </p:nvSpPr>
            <p:spPr bwMode="auto">
              <a:xfrm>
                <a:off x="1202"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64" name="Oval 18"/>
              <p:cNvSpPr>
                <a:spLocks noChangeArrowheads="1"/>
              </p:cNvSpPr>
              <p:nvPr/>
            </p:nvSpPr>
            <p:spPr bwMode="auto">
              <a:xfrm>
                <a:off x="1655"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65" name="Oval 19"/>
              <p:cNvSpPr>
                <a:spLocks noChangeArrowheads="1"/>
              </p:cNvSpPr>
              <p:nvPr/>
            </p:nvSpPr>
            <p:spPr bwMode="auto">
              <a:xfrm>
                <a:off x="1746"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66" name="Rectangle 20"/>
              <p:cNvSpPr>
                <a:spLocks noChangeArrowheads="1"/>
              </p:cNvSpPr>
              <p:nvPr/>
            </p:nvSpPr>
            <p:spPr bwMode="auto">
              <a:xfrm>
                <a:off x="1474" y="3475"/>
                <a:ext cx="136" cy="182"/>
              </a:xfrm>
              <a:prstGeom prst="rect">
                <a:avLst/>
              </a:prstGeom>
              <a:solidFill>
                <a:schemeClr val="tx1"/>
              </a:solidFill>
              <a:ln w="9525">
                <a:noFill/>
                <a:miter lim="800000"/>
                <a:headEnd/>
                <a:tailEnd/>
              </a:ln>
            </p:spPr>
            <p:txBody>
              <a:bodyPr wrap="none" anchor="ctr"/>
              <a:lstStyle/>
              <a:p>
                <a:endParaRPr lang="zh-CN" altLang="en-US"/>
              </a:p>
            </p:txBody>
          </p:sp>
        </p:grpSp>
        <p:grpSp>
          <p:nvGrpSpPr>
            <p:cNvPr id="5" name="Group 21"/>
            <p:cNvGrpSpPr>
              <a:grpSpLocks/>
            </p:cNvGrpSpPr>
            <p:nvPr/>
          </p:nvGrpSpPr>
          <p:grpSpPr bwMode="auto">
            <a:xfrm>
              <a:off x="2301" y="2773"/>
              <a:ext cx="556" cy="558"/>
              <a:chOff x="1111" y="2840"/>
              <a:chExt cx="861" cy="817"/>
            </a:xfrm>
          </p:grpSpPr>
          <p:sp>
            <p:nvSpPr>
              <p:cNvPr id="91153" name="Oval 22"/>
              <p:cNvSpPr>
                <a:spLocks noChangeArrowheads="1"/>
              </p:cNvSpPr>
              <p:nvPr/>
            </p:nvSpPr>
            <p:spPr bwMode="auto">
              <a:xfrm>
                <a:off x="1111" y="2840"/>
                <a:ext cx="861" cy="817"/>
              </a:xfrm>
              <a:prstGeom prst="ellipse">
                <a:avLst/>
              </a:prstGeom>
              <a:noFill/>
              <a:ln w="38100">
                <a:solidFill>
                  <a:schemeClr val="tx1"/>
                </a:solidFill>
                <a:round/>
                <a:headEnd/>
                <a:tailEnd/>
              </a:ln>
            </p:spPr>
            <p:txBody>
              <a:bodyPr wrap="none" anchor="ctr"/>
              <a:lstStyle/>
              <a:p>
                <a:endParaRPr lang="zh-CN" altLang="en-US"/>
              </a:p>
            </p:txBody>
          </p:sp>
          <p:sp>
            <p:nvSpPr>
              <p:cNvPr id="91154" name="Oval 23"/>
              <p:cNvSpPr>
                <a:spLocks noChangeArrowheads="1"/>
              </p:cNvSpPr>
              <p:nvPr/>
            </p:nvSpPr>
            <p:spPr bwMode="auto">
              <a:xfrm>
                <a:off x="1474" y="2886"/>
                <a:ext cx="136" cy="136"/>
              </a:xfrm>
              <a:prstGeom prst="ellipse">
                <a:avLst/>
              </a:prstGeom>
              <a:solidFill>
                <a:schemeClr val="tx1"/>
              </a:solidFill>
              <a:ln w="9525">
                <a:noFill/>
                <a:round/>
                <a:headEnd/>
                <a:tailEnd/>
              </a:ln>
            </p:spPr>
            <p:txBody>
              <a:bodyPr wrap="none" anchor="ctr"/>
              <a:lstStyle/>
              <a:p>
                <a:endParaRPr lang="zh-CN" altLang="en-US"/>
              </a:p>
            </p:txBody>
          </p:sp>
          <p:sp>
            <p:nvSpPr>
              <p:cNvPr id="91155" name="Oval 24"/>
              <p:cNvSpPr>
                <a:spLocks noChangeArrowheads="1"/>
              </p:cNvSpPr>
              <p:nvPr/>
            </p:nvSpPr>
            <p:spPr bwMode="auto">
              <a:xfrm>
                <a:off x="1292"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56" name="Oval 25"/>
              <p:cNvSpPr>
                <a:spLocks noChangeArrowheads="1"/>
              </p:cNvSpPr>
              <p:nvPr/>
            </p:nvSpPr>
            <p:spPr bwMode="auto">
              <a:xfrm>
                <a:off x="1202"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57" name="Oval 26"/>
              <p:cNvSpPr>
                <a:spLocks noChangeArrowheads="1"/>
              </p:cNvSpPr>
              <p:nvPr/>
            </p:nvSpPr>
            <p:spPr bwMode="auto">
              <a:xfrm>
                <a:off x="1655" y="2976"/>
                <a:ext cx="136" cy="136"/>
              </a:xfrm>
              <a:prstGeom prst="ellipse">
                <a:avLst/>
              </a:prstGeom>
              <a:solidFill>
                <a:schemeClr val="tx1"/>
              </a:solidFill>
              <a:ln w="9525">
                <a:noFill/>
                <a:round/>
                <a:headEnd/>
                <a:tailEnd/>
              </a:ln>
            </p:spPr>
            <p:txBody>
              <a:bodyPr wrap="none" anchor="ctr"/>
              <a:lstStyle/>
              <a:p>
                <a:endParaRPr lang="zh-CN" altLang="en-US"/>
              </a:p>
            </p:txBody>
          </p:sp>
          <p:sp>
            <p:nvSpPr>
              <p:cNvPr id="91158" name="Oval 27"/>
              <p:cNvSpPr>
                <a:spLocks noChangeArrowheads="1"/>
              </p:cNvSpPr>
              <p:nvPr/>
            </p:nvSpPr>
            <p:spPr bwMode="auto">
              <a:xfrm>
                <a:off x="1746" y="3158"/>
                <a:ext cx="136" cy="136"/>
              </a:xfrm>
              <a:prstGeom prst="ellipse">
                <a:avLst/>
              </a:prstGeom>
              <a:solidFill>
                <a:schemeClr val="tx1"/>
              </a:solidFill>
              <a:ln w="9525">
                <a:noFill/>
                <a:round/>
                <a:headEnd/>
                <a:tailEnd/>
              </a:ln>
            </p:spPr>
            <p:txBody>
              <a:bodyPr wrap="none" anchor="ctr"/>
              <a:lstStyle/>
              <a:p>
                <a:endParaRPr lang="zh-CN" altLang="en-US"/>
              </a:p>
            </p:txBody>
          </p:sp>
          <p:sp>
            <p:nvSpPr>
              <p:cNvPr id="91159" name="Rectangle 28"/>
              <p:cNvSpPr>
                <a:spLocks noChangeArrowheads="1"/>
              </p:cNvSpPr>
              <p:nvPr/>
            </p:nvSpPr>
            <p:spPr bwMode="auto">
              <a:xfrm>
                <a:off x="1474" y="3475"/>
                <a:ext cx="136" cy="182"/>
              </a:xfrm>
              <a:prstGeom prst="rect">
                <a:avLst/>
              </a:prstGeom>
              <a:solidFill>
                <a:schemeClr val="tx1"/>
              </a:solidFill>
              <a:ln w="9525">
                <a:noFill/>
                <a:miter lim="800000"/>
                <a:headEnd/>
                <a:tailEnd/>
              </a:ln>
            </p:spPr>
            <p:txBody>
              <a:bodyPr wrap="none" anchor="ctr"/>
              <a:lstStyle/>
              <a:p>
                <a:endParaRPr lang="zh-CN" altLang="en-US"/>
              </a:p>
            </p:txBody>
          </p:sp>
        </p:grpSp>
        <p:sp>
          <p:nvSpPr>
            <p:cNvPr id="91147" name="Text Box 29"/>
            <p:cNvSpPr txBox="1">
              <a:spLocks noChangeArrowheads="1"/>
            </p:cNvSpPr>
            <p:nvPr/>
          </p:nvSpPr>
          <p:spPr bwMode="auto">
            <a:xfrm>
              <a:off x="1474" y="2432"/>
              <a:ext cx="538" cy="288"/>
            </a:xfrm>
            <a:prstGeom prst="rect">
              <a:avLst/>
            </a:prstGeom>
            <a:noFill/>
            <a:ln w="9525">
              <a:noFill/>
              <a:miter lim="800000"/>
              <a:headEnd/>
              <a:tailEnd/>
            </a:ln>
          </p:spPr>
          <p:txBody>
            <a:bodyPr wrap="none">
              <a:spAutoFit/>
            </a:bodyPr>
            <a:lstStyle/>
            <a:p>
              <a:pPr algn="ctr" eaLnBrk="0" hangingPunct="0">
                <a:spcBef>
                  <a:spcPct val="20000"/>
                </a:spcBef>
              </a:pPr>
              <a:r>
                <a:rPr kumimoji="1" lang="en-US" altLang="zh-CN" sz="2400">
                  <a:latin typeface="Tahoma" pitchFamily="34" charset="0"/>
                  <a:ea typeface="楷体_GB2312" pitchFamily="49" charset="-122"/>
                </a:rPr>
                <a:t>MIDI</a:t>
              </a:r>
            </a:p>
          </p:txBody>
        </p:sp>
        <p:sp>
          <p:nvSpPr>
            <p:cNvPr id="91148" name="Line 30"/>
            <p:cNvSpPr>
              <a:spLocks noChangeShapeType="1"/>
            </p:cNvSpPr>
            <p:nvPr/>
          </p:nvSpPr>
          <p:spPr bwMode="auto">
            <a:xfrm flipV="1">
              <a:off x="897" y="2556"/>
              <a:ext cx="0" cy="124"/>
            </a:xfrm>
            <a:prstGeom prst="line">
              <a:avLst/>
            </a:prstGeom>
            <a:noFill/>
            <a:ln w="28575">
              <a:solidFill>
                <a:schemeClr val="tx1"/>
              </a:solidFill>
              <a:round/>
              <a:headEnd/>
              <a:tailEnd/>
            </a:ln>
          </p:spPr>
          <p:txBody>
            <a:bodyPr/>
            <a:lstStyle/>
            <a:p>
              <a:endParaRPr lang="zh-CN" altLang="en-US"/>
            </a:p>
          </p:txBody>
        </p:sp>
        <p:sp>
          <p:nvSpPr>
            <p:cNvPr id="91149" name="Line 31"/>
            <p:cNvSpPr>
              <a:spLocks noChangeShapeType="1"/>
            </p:cNvSpPr>
            <p:nvPr/>
          </p:nvSpPr>
          <p:spPr bwMode="auto">
            <a:xfrm>
              <a:off x="897" y="2556"/>
              <a:ext cx="673" cy="0"/>
            </a:xfrm>
            <a:prstGeom prst="line">
              <a:avLst/>
            </a:prstGeom>
            <a:noFill/>
            <a:ln w="28575">
              <a:solidFill>
                <a:schemeClr val="tx1"/>
              </a:solidFill>
              <a:round/>
              <a:headEnd/>
              <a:tailEnd/>
            </a:ln>
          </p:spPr>
          <p:txBody>
            <a:bodyPr/>
            <a:lstStyle/>
            <a:p>
              <a:endParaRPr lang="zh-CN" altLang="en-US"/>
            </a:p>
          </p:txBody>
        </p:sp>
        <p:sp>
          <p:nvSpPr>
            <p:cNvPr id="91150" name="Line 32"/>
            <p:cNvSpPr>
              <a:spLocks noChangeShapeType="1"/>
            </p:cNvSpPr>
            <p:nvPr/>
          </p:nvSpPr>
          <p:spPr bwMode="auto">
            <a:xfrm flipV="1">
              <a:off x="2594" y="2556"/>
              <a:ext cx="0" cy="124"/>
            </a:xfrm>
            <a:prstGeom prst="line">
              <a:avLst/>
            </a:prstGeom>
            <a:noFill/>
            <a:ln w="28575">
              <a:solidFill>
                <a:schemeClr val="tx1"/>
              </a:solidFill>
              <a:round/>
              <a:headEnd/>
              <a:tailEnd/>
            </a:ln>
          </p:spPr>
          <p:txBody>
            <a:bodyPr/>
            <a:lstStyle/>
            <a:p>
              <a:endParaRPr lang="zh-CN" altLang="en-US"/>
            </a:p>
          </p:txBody>
        </p:sp>
        <p:sp>
          <p:nvSpPr>
            <p:cNvPr id="91151" name="Line 33"/>
            <p:cNvSpPr>
              <a:spLocks noChangeShapeType="1"/>
            </p:cNvSpPr>
            <p:nvPr/>
          </p:nvSpPr>
          <p:spPr bwMode="auto">
            <a:xfrm>
              <a:off x="1921" y="2556"/>
              <a:ext cx="673" cy="0"/>
            </a:xfrm>
            <a:prstGeom prst="line">
              <a:avLst/>
            </a:prstGeom>
            <a:noFill/>
            <a:ln w="28575">
              <a:solidFill>
                <a:schemeClr val="tx1"/>
              </a:solidFill>
              <a:round/>
              <a:headEnd/>
              <a:tailEnd/>
            </a:ln>
          </p:spPr>
          <p:txBody>
            <a:bodyPr/>
            <a:lstStyle/>
            <a:p>
              <a:endParaRPr lang="zh-CN" altLang="en-US"/>
            </a:p>
          </p:txBody>
        </p:sp>
        <p:sp>
          <p:nvSpPr>
            <p:cNvPr id="91152" name="Text Box 34"/>
            <p:cNvSpPr txBox="1">
              <a:spLocks noChangeArrowheads="1"/>
            </p:cNvSpPr>
            <p:nvPr/>
          </p:nvSpPr>
          <p:spPr bwMode="auto">
            <a:xfrm>
              <a:off x="658" y="3330"/>
              <a:ext cx="2222" cy="250"/>
            </a:xfrm>
            <a:prstGeom prst="rect">
              <a:avLst/>
            </a:prstGeom>
            <a:noFill/>
            <a:ln w="9525">
              <a:noFill/>
              <a:miter lim="800000"/>
              <a:headEnd/>
              <a:tailEnd/>
            </a:ln>
          </p:spPr>
          <p:txBody>
            <a:bodyPr>
              <a:spAutoFit/>
            </a:bodyPr>
            <a:lstStyle/>
            <a:p>
              <a:pPr eaLnBrk="0" hangingPunct="0">
                <a:spcBef>
                  <a:spcPct val="20000"/>
                </a:spcBef>
              </a:pPr>
              <a:r>
                <a:rPr kumimoji="1" lang="en-US" altLang="zh-CN" sz="2000">
                  <a:latin typeface="Tahoma" pitchFamily="34" charset="0"/>
                  <a:ea typeface="楷体_GB2312" pitchFamily="49" charset="-122"/>
                </a:rPr>
                <a:t>Thru            Out             In</a:t>
              </a:r>
            </a:p>
          </p:txBody>
        </p:sp>
      </p:grpSp>
      <p:pic>
        <p:nvPicPr>
          <p:cNvPr id="91142" name="Picture 39" descr="9"/>
          <p:cNvPicPr>
            <a:picLocks noGrp="1" noChangeAspect="1" noChangeArrowheads="1"/>
          </p:cNvPicPr>
          <p:nvPr>
            <p:ph sz="quarter" idx="4294967295"/>
          </p:nvPr>
        </p:nvPicPr>
        <p:blipFill>
          <a:blip r:embed="rId3" cstate="print"/>
          <a:srcRect/>
          <a:stretch>
            <a:fillRect/>
          </a:stretch>
        </p:blipFill>
        <p:spPr>
          <a:xfrm>
            <a:off x="7137400" y="4567237"/>
            <a:ext cx="1250950" cy="1720850"/>
          </a:xfrm>
          <a:noFill/>
        </p:spPr>
      </p:pic>
      <p:pic>
        <p:nvPicPr>
          <p:cNvPr id="91143" name="Picture 42" descr="7"/>
          <p:cNvPicPr>
            <a:picLocks noChangeAspect="1" noChangeArrowheads="1"/>
          </p:cNvPicPr>
          <p:nvPr/>
        </p:nvPicPr>
        <p:blipFill>
          <a:blip r:embed="rId4" cstate="print"/>
          <a:srcRect/>
          <a:stretch>
            <a:fillRect/>
          </a:stretch>
        </p:blipFill>
        <p:spPr bwMode="auto">
          <a:xfrm>
            <a:off x="6227763" y="3200400"/>
            <a:ext cx="1295400" cy="1295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系统</a:t>
            </a:r>
          </a:p>
        </p:txBody>
      </p:sp>
      <p:sp>
        <p:nvSpPr>
          <p:cNvPr id="92163" name="Rectangle 3"/>
          <p:cNvSpPr>
            <a:spLocks noGrp="1" noRot="1" noChangeArrowheads="1"/>
          </p:cNvSpPr>
          <p:nvPr>
            <p:ph type="body" idx="4294967295"/>
          </p:nvPr>
        </p:nvSpPr>
        <p:spPr/>
        <p:txBody>
          <a:bodyPr/>
          <a:lstStyle/>
          <a:p>
            <a:pPr eaLnBrk="1" hangingPunct="1"/>
            <a:r>
              <a:rPr lang="en-US" altLang="zh-CN" sz="2400" dirty="0" smtClean="0"/>
              <a:t>MIDI</a:t>
            </a:r>
            <a:r>
              <a:rPr lang="zh-CN" altLang="en-US" sz="2400" dirty="0" smtClean="0"/>
              <a:t>数据流通常由</a:t>
            </a:r>
            <a:r>
              <a:rPr lang="en-US" altLang="zh-CN" sz="2400" dirty="0" smtClean="0"/>
              <a:t>MIDI</a:t>
            </a:r>
            <a:r>
              <a:rPr lang="zh-CN" altLang="en-US" sz="2400" dirty="0" smtClean="0"/>
              <a:t>控制器（当作乐器使用）或者</a:t>
            </a:r>
            <a:r>
              <a:rPr lang="en-US" altLang="zh-CN" sz="2400" dirty="0" smtClean="0"/>
              <a:t>MIDI</a:t>
            </a:r>
            <a:r>
              <a:rPr lang="zh-CN" altLang="en-US" sz="2400" dirty="0" smtClean="0"/>
              <a:t>音序器（用来记录、播放、编辑</a:t>
            </a:r>
            <a:r>
              <a:rPr lang="en-US" altLang="zh-CN" sz="2400" dirty="0" smtClean="0"/>
              <a:t>MIDI</a:t>
            </a:r>
            <a:r>
              <a:rPr lang="zh-CN" altLang="en-US" sz="2400" dirty="0" smtClean="0"/>
              <a:t>事件）产生，然后通过该装置的</a:t>
            </a:r>
            <a:r>
              <a:rPr lang="en-US" altLang="zh-CN" sz="2400" dirty="0" smtClean="0"/>
              <a:t>MIDI OUT</a:t>
            </a:r>
            <a:r>
              <a:rPr lang="zh-CN" altLang="en-US" sz="2400" dirty="0" smtClean="0"/>
              <a:t>连接器输出</a:t>
            </a:r>
          </a:p>
          <a:p>
            <a:pPr eaLnBrk="1" hangingPunct="1"/>
            <a:r>
              <a:rPr lang="en-US" altLang="zh-CN" sz="2400" dirty="0" smtClean="0"/>
              <a:t>MIDI</a:t>
            </a:r>
            <a:r>
              <a:rPr lang="zh-CN" altLang="en-US" sz="2400" dirty="0" smtClean="0"/>
              <a:t>数据流的接收设备是</a:t>
            </a:r>
            <a:r>
              <a:rPr lang="en-US" altLang="zh-CN" sz="2400" dirty="0" smtClean="0"/>
              <a:t>MIDI</a:t>
            </a:r>
            <a:r>
              <a:rPr lang="zh-CN" altLang="en-US" sz="2400" dirty="0" smtClean="0"/>
              <a:t>声音发生器，它们在</a:t>
            </a:r>
            <a:r>
              <a:rPr lang="en-US" altLang="zh-CN" sz="2400" dirty="0" smtClean="0"/>
              <a:t>MIDI IN</a:t>
            </a:r>
            <a:r>
              <a:rPr lang="zh-CN" altLang="en-US" sz="2400" dirty="0" smtClean="0"/>
              <a:t>端口接收</a:t>
            </a:r>
            <a:r>
              <a:rPr lang="en-US" altLang="zh-CN" sz="2400" dirty="0" smtClean="0"/>
              <a:t>MIDI</a:t>
            </a:r>
            <a:r>
              <a:rPr lang="zh-CN" altLang="en-US" sz="2400" dirty="0" smtClean="0"/>
              <a:t>信息，然后播放声音</a:t>
            </a:r>
            <a:endParaRPr lang="zh-CN" altLang="en-US" dirty="0" smtClean="0"/>
          </a:p>
        </p:txBody>
      </p:sp>
      <p:pic>
        <p:nvPicPr>
          <p:cNvPr id="92164" name="Picture 4"/>
          <p:cNvPicPr>
            <a:picLocks noChangeAspect="1" noChangeArrowheads="1"/>
          </p:cNvPicPr>
          <p:nvPr/>
        </p:nvPicPr>
        <p:blipFill>
          <a:blip r:embed="rId2" cstate="print"/>
          <a:srcRect/>
          <a:stretch>
            <a:fillRect/>
          </a:stretch>
        </p:blipFill>
        <p:spPr bwMode="auto">
          <a:xfrm>
            <a:off x="1331913" y="3897313"/>
            <a:ext cx="6519862" cy="2339975"/>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系统</a:t>
            </a:r>
          </a:p>
        </p:txBody>
      </p:sp>
      <p:pic>
        <p:nvPicPr>
          <p:cNvPr id="93187" name="Picture 6" descr="course1-2-6-image006"/>
          <p:cNvPicPr>
            <a:picLocks noGrp="1" noChangeAspect="1" noChangeArrowheads="1"/>
          </p:cNvPicPr>
          <p:nvPr>
            <p:ph idx="4294967295"/>
          </p:nvPr>
        </p:nvPicPr>
        <p:blipFill>
          <a:blip r:embed="rId2" cstate="print"/>
          <a:srcRect/>
          <a:stretch>
            <a:fillRect/>
          </a:stretch>
        </p:blipFill>
        <p:spPr>
          <a:xfrm>
            <a:off x="323850" y="1628775"/>
            <a:ext cx="8532813" cy="4338638"/>
          </a:xfr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Rot="1" noChangeArrowheads="1"/>
          </p:cNvSpPr>
          <p:nvPr>
            <p:ph type="title" idx="4294967295"/>
          </p:nvPr>
        </p:nvSpPr>
        <p:spPr/>
        <p:txBody>
          <a:bodyPr/>
          <a:lstStyle/>
          <a:p>
            <a:pPr eaLnBrk="1" hangingPunct="1"/>
            <a:r>
              <a:rPr lang="en-US" altLang="zh-CN" smtClean="0"/>
              <a:t>MIDI</a:t>
            </a:r>
            <a:r>
              <a:rPr lang="zh-CN" altLang="en-US" smtClean="0"/>
              <a:t>系统</a:t>
            </a:r>
          </a:p>
        </p:txBody>
      </p:sp>
      <p:grpSp>
        <p:nvGrpSpPr>
          <p:cNvPr id="2" name="Group 20"/>
          <p:cNvGrpSpPr>
            <a:grpSpLocks/>
          </p:cNvGrpSpPr>
          <p:nvPr/>
        </p:nvGrpSpPr>
        <p:grpSpPr bwMode="auto">
          <a:xfrm>
            <a:off x="611188" y="1412875"/>
            <a:ext cx="7988300" cy="2903538"/>
            <a:chOff x="385" y="981"/>
            <a:chExt cx="5032" cy="1829"/>
          </a:xfrm>
        </p:grpSpPr>
        <p:sp>
          <p:nvSpPr>
            <p:cNvPr id="94213" name="Rectangle 4"/>
            <p:cNvSpPr>
              <a:spLocks noChangeArrowheads="1"/>
            </p:cNvSpPr>
            <p:nvPr/>
          </p:nvSpPr>
          <p:spPr bwMode="auto">
            <a:xfrm>
              <a:off x="1569" y="981"/>
              <a:ext cx="2680" cy="1769"/>
            </a:xfrm>
            <a:prstGeom prst="rect">
              <a:avLst/>
            </a:prstGeom>
            <a:solidFill>
              <a:srgbClr val="66CCFF"/>
            </a:solidFill>
            <a:ln w="12700">
              <a:solidFill>
                <a:srgbClr val="00FFCC"/>
              </a:solidFill>
              <a:miter lim="800000"/>
              <a:headEnd/>
              <a:tailEnd/>
            </a:ln>
          </p:spPr>
          <p:txBody>
            <a:bodyPr wrap="none" anchor="ctr"/>
            <a:lstStyle/>
            <a:p>
              <a:endParaRPr lang="zh-CN" altLang="en-US"/>
            </a:p>
          </p:txBody>
        </p:sp>
        <p:sp>
          <p:nvSpPr>
            <p:cNvPr id="94214" name="Rectangle 5"/>
            <p:cNvSpPr>
              <a:spLocks noChangeArrowheads="1"/>
            </p:cNvSpPr>
            <p:nvPr/>
          </p:nvSpPr>
          <p:spPr bwMode="auto">
            <a:xfrm>
              <a:off x="1689" y="1117"/>
              <a:ext cx="2448" cy="736"/>
            </a:xfrm>
            <a:prstGeom prst="rect">
              <a:avLst/>
            </a:prstGeom>
            <a:solidFill>
              <a:schemeClr val="accent1"/>
            </a:solidFill>
            <a:ln w="12700">
              <a:solidFill>
                <a:schemeClr val="tx1"/>
              </a:solidFill>
              <a:prstDash val="lgDash"/>
              <a:miter lim="800000"/>
              <a:headEnd/>
              <a:tailEnd/>
            </a:ln>
          </p:spPr>
          <p:txBody>
            <a:bodyPr wrap="none" anchor="ctr"/>
            <a:lstStyle/>
            <a:p>
              <a:endParaRPr lang="zh-CN" altLang="en-US"/>
            </a:p>
          </p:txBody>
        </p:sp>
        <p:sp>
          <p:nvSpPr>
            <p:cNvPr id="94215" name="Text Box 6"/>
            <p:cNvSpPr txBox="1">
              <a:spLocks noChangeArrowheads="1"/>
            </p:cNvSpPr>
            <p:nvPr/>
          </p:nvSpPr>
          <p:spPr bwMode="auto">
            <a:xfrm>
              <a:off x="385" y="1373"/>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en-US" altLang="zh-CN" sz="2000" b="1">
                  <a:latin typeface="Times New Roman" pitchFamily="18" charset="0"/>
                </a:rPr>
                <a:t>MIDI</a:t>
              </a:r>
              <a:r>
                <a:rPr kumimoji="1" lang="zh-CN" altLang="en-US" sz="2000" b="1">
                  <a:latin typeface="Times New Roman" pitchFamily="18" charset="0"/>
                </a:rPr>
                <a:t>乐器</a:t>
              </a:r>
            </a:p>
          </p:txBody>
        </p:sp>
        <p:sp>
          <p:nvSpPr>
            <p:cNvPr id="94216" name="Text Box 7"/>
            <p:cNvSpPr txBox="1">
              <a:spLocks noChangeArrowheads="1"/>
            </p:cNvSpPr>
            <p:nvPr/>
          </p:nvSpPr>
          <p:spPr bwMode="auto">
            <a:xfrm>
              <a:off x="1809" y="1373"/>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en-US" altLang="zh-CN" sz="2000" b="1">
                  <a:latin typeface="Times New Roman" pitchFamily="18" charset="0"/>
                </a:rPr>
                <a:t>MIDI</a:t>
              </a:r>
              <a:r>
                <a:rPr kumimoji="1" lang="zh-CN" altLang="en-US" sz="2000" b="1">
                  <a:latin typeface="Times New Roman" pitchFamily="18" charset="0"/>
                </a:rPr>
                <a:t>接口</a:t>
              </a:r>
            </a:p>
          </p:txBody>
        </p:sp>
        <p:sp>
          <p:nvSpPr>
            <p:cNvPr id="94217" name="Text Box 8"/>
            <p:cNvSpPr txBox="1">
              <a:spLocks noChangeArrowheads="1"/>
            </p:cNvSpPr>
            <p:nvPr/>
          </p:nvSpPr>
          <p:spPr bwMode="auto">
            <a:xfrm>
              <a:off x="3049" y="2157"/>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en-US" altLang="zh-CN" sz="2000" b="1">
                  <a:latin typeface="Times New Roman" pitchFamily="18" charset="0"/>
                </a:rPr>
                <a:t>MIDI</a:t>
              </a:r>
              <a:r>
                <a:rPr kumimoji="1" lang="zh-CN" altLang="en-US" sz="2000" b="1">
                  <a:latin typeface="Times New Roman" pitchFamily="18" charset="0"/>
                </a:rPr>
                <a:t>文件</a:t>
              </a:r>
            </a:p>
          </p:txBody>
        </p:sp>
        <p:sp>
          <p:nvSpPr>
            <p:cNvPr id="94218" name="Text Box 9"/>
            <p:cNvSpPr txBox="1">
              <a:spLocks noChangeArrowheads="1"/>
            </p:cNvSpPr>
            <p:nvPr/>
          </p:nvSpPr>
          <p:spPr bwMode="auto">
            <a:xfrm>
              <a:off x="1809" y="2157"/>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zh-CN" altLang="en-US" sz="2000" b="1">
                  <a:latin typeface="Times New Roman" pitchFamily="18" charset="0"/>
                </a:rPr>
                <a:t>音序器</a:t>
              </a:r>
            </a:p>
          </p:txBody>
        </p:sp>
        <p:sp>
          <p:nvSpPr>
            <p:cNvPr id="94219" name="Text Box 10"/>
            <p:cNvSpPr txBox="1">
              <a:spLocks noChangeArrowheads="1"/>
            </p:cNvSpPr>
            <p:nvPr/>
          </p:nvSpPr>
          <p:spPr bwMode="auto">
            <a:xfrm>
              <a:off x="3049" y="1373"/>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zh-CN" altLang="en-US" sz="2000" b="1">
                  <a:latin typeface="Times New Roman" pitchFamily="18" charset="0"/>
                </a:rPr>
                <a:t>合成器</a:t>
              </a:r>
            </a:p>
          </p:txBody>
        </p:sp>
        <p:sp>
          <p:nvSpPr>
            <p:cNvPr id="94220" name="Text Box 11"/>
            <p:cNvSpPr txBox="1">
              <a:spLocks noChangeArrowheads="1"/>
            </p:cNvSpPr>
            <p:nvPr/>
          </p:nvSpPr>
          <p:spPr bwMode="auto">
            <a:xfrm>
              <a:off x="4441" y="1373"/>
              <a:ext cx="976" cy="258"/>
            </a:xfrm>
            <a:prstGeom prst="rect">
              <a:avLst/>
            </a:prstGeom>
            <a:noFill/>
            <a:ln w="12700">
              <a:solidFill>
                <a:schemeClr val="tx1"/>
              </a:solidFill>
              <a:miter lim="800000"/>
              <a:headEnd/>
              <a:tailEnd/>
            </a:ln>
          </p:spPr>
          <p:txBody>
            <a:bodyPr>
              <a:spAutoFit/>
            </a:bodyPr>
            <a:lstStyle/>
            <a:p>
              <a:pPr algn="ctr" eaLnBrk="0" hangingPunct="0">
                <a:spcBef>
                  <a:spcPct val="50000"/>
                </a:spcBef>
              </a:pPr>
              <a:r>
                <a:rPr kumimoji="1" lang="zh-CN" altLang="en-US" sz="2000" b="1">
                  <a:latin typeface="Times New Roman" pitchFamily="18" charset="0"/>
                </a:rPr>
                <a:t>扬声器</a:t>
              </a:r>
            </a:p>
          </p:txBody>
        </p:sp>
        <p:sp>
          <p:nvSpPr>
            <p:cNvPr id="94221" name="Line 12"/>
            <p:cNvSpPr>
              <a:spLocks noChangeShapeType="1"/>
            </p:cNvSpPr>
            <p:nvPr/>
          </p:nvSpPr>
          <p:spPr bwMode="auto">
            <a:xfrm>
              <a:off x="2305" y="1629"/>
              <a:ext cx="0" cy="528"/>
            </a:xfrm>
            <a:prstGeom prst="line">
              <a:avLst/>
            </a:prstGeom>
            <a:noFill/>
            <a:ln w="12700">
              <a:solidFill>
                <a:schemeClr val="tx1"/>
              </a:solidFill>
              <a:round/>
              <a:headEnd/>
              <a:tailEnd type="stealth" w="med" len="med"/>
            </a:ln>
          </p:spPr>
          <p:txBody>
            <a:bodyPr/>
            <a:lstStyle/>
            <a:p>
              <a:endParaRPr lang="zh-CN" altLang="en-US"/>
            </a:p>
          </p:txBody>
        </p:sp>
        <p:sp>
          <p:nvSpPr>
            <p:cNvPr id="94222" name="Line 13"/>
            <p:cNvSpPr>
              <a:spLocks noChangeShapeType="1"/>
            </p:cNvSpPr>
            <p:nvPr/>
          </p:nvSpPr>
          <p:spPr bwMode="auto">
            <a:xfrm>
              <a:off x="3537" y="1629"/>
              <a:ext cx="0" cy="528"/>
            </a:xfrm>
            <a:prstGeom prst="line">
              <a:avLst/>
            </a:prstGeom>
            <a:noFill/>
            <a:ln w="12700">
              <a:solidFill>
                <a:schemeClr val="tx1"/>
              </a:solidFill>
              <a:round/>
              <a:headEnd type="stealth" w="med" len="med"/>
              <a:tailEnd/>
            </a:ln>
          </p:spPr>
          <p:txBody>
            <a:bodyPr/>
            <a:lstStyle/>
            <a:p>
              <a:endParaRPr lang="zh-CN" altLang="en-US"/>
            </a:p>
          </p:txBody>
        </p:sp>
        <p:sp>
          <p:nvSpPr>
            <p:cNvPr id="94223" name="Line 14"/>
            <p:cNvSpPr>
              <a:spLocks noChangeShapeType="1"/>
            </p:cNvSpPr>
            <p:nvPr/>
          </p:nvSpPr>
          <p:spPr bwMode="auto">
            <a:xfrm>
              <a:off x="2785" y="2285"/>
              <a:ext cx="264" cy="0"/>
            </a:xfrm>
            <a:prstGeom prst="line">
              <a:avLst/>
            </a:prstGeom>
            <a:noFill/>
            <a:ln w="12700">
              <a:solidFill>
                <a:schemeClr val="tx1"/>
              </a:solidFill>
              <a:round/>
              <a:headEnd type="stealth" w="med" len="med"/>
              <a:tailEnd type="stealth" w="med" len="med"/>
            </a:ln>
          </p:spPr>
          <p:txBody>
            <a:bodyPr/>
            <a:lstStyle/>
            <a:p>
              <a:endParaRPr lang="zh-CN" altLang="en-US"/>
            </a:p>
          </p:txBody>
        </p:sp>
        <p:sp>
          <p:nvSpPr>
            <p:cNvPr id="94224" name="Line 15"/>
            <p:cNvSpPr>
              <a:spLocks noChangeShapeType="1"/>
            </p:cNvSpPr>
            <p:nvPr/>
          </p:nvSpPr>
          <p:spPr bwMode="auto">
            <a:xfrm>
              <a:off x="4025" y="1493"/>
              <a:ext cx="416" cy="0"/>
            </a:xfrm>
            <a:prstGeom prst="line">
              <a:avLst/>
            </a:prstGeom>
            <a:noFill/>
            <a:ln w="12700">
              <a:solidFill>
                <a:schemeClr val="tx1"/>
              </a:solidFill>
              <a:round/>
              <a:headEnd/>
              <a:tailEnd type="stealth" w="med" len="med"/>
            </a:ln>
          </p:spPr>
          <p:txBody>
            <a:bodyPr/>
            <a:lstStyle/>
            <a:p>
              <a:endParaRPr lang="zh-CN" altLang="en-US"/>
            </a:p>
          </p:txBody>
        </p:sp>
        <p:sp>
          <p:nvSpPr>
            <p:cNvPr id="94225" name="Line 16"/>
            <p:cNvSpPr>
              <a:spLocks noChangeShapeType="1"/>
            </p:cNvSpPr>
            <p:nvPr/>
          </p:nvSpPr>
          <p:spPr bwMode="auto">
            <a:xfrm>
              <a:off x="1361" y="1501"/>
              <a:ext cx="448" cy="0"/>
            </a:xfrm>
            <a:prstGeom prst="line">
              <a:avLst/>
            </a:prstGeom>
            <a:noFill/>
            <a:ln w="12700">
              <a:solidFill>
                <a:schemeClr val="tx1"/>
              </a:solidFill>
              <a:round/>
              <a:headEnd/>
              <a:tailEnd type="stealth" w="med" len="med"/>
            </a:ln>
          </p:spPr>
          <p:txBody>
            <a:bodyPr/>
            <a:lstStyle/>
            <a:p>
              <a:endParaRPr lang="zh-CN" altLang="en-US"/>
            </a:p>
          </p:txBody>
        </p:sp>
        <p:sp>
          <p:nvSpPr>
            <p:cNvPr id="94226" name="Text Box 17"/>
            <p:cNvSpPr txBox="1">
              <a:spLocks noChangeArrowheads="1"/>
            </p:cNvSpPr>
            <p:nvPr/>
          </p:nvSpPr>
          <p:spPr bwMode="auto">
            <a:xfrm>
              <a:off x="2649" y="1117"/>
              <a:ext cx="711" cy="291"/>
            </a:xfrm>
            <a:prstGeom prst="rect">
              <a:avLst/>
            </a:prstGeom>
            <a:noFill/>
            <a:ln w="12700">
              <a:noFill/>
              <a:miter lim="800000"/>
              <a:headEnd/>
              <a:tailEnd/>
            </a:ln>
          </p:spPr>
          <p:txBody>
            <a:bodyPr wrap="square">
              <a:spAutoFit/>
            </a:bodyPr>
            <a:lstStyle/>
            <a:p>
              <a:pPr eaLnBrk="0" hangingPunct="0">
                <a:spcBef>
                  <a:spcPct val="50000"/>
                </a:spcBef>
              </a:pPr>
              <a:r>
                <a:rPr kumimoji="1" lang="zh-CN" altLang="en-US" dirty="0"/>
                <a:t>音频卡</a:t>
              </a:r>
            </a:p>
          </p:txBody>
        </p:sp>
        <p:sp>
          <p:nvSpPr>
            <p:cNvPr id="94227" name="Text Box 18"/>
            <p:cNvSpPr txBox="1">
              <a:spLocks noChangeArrowheads="1"/>
            </p:cNvSpPr>
            <p:nvPr/>
          </p:nvSpPr>
          <p:spPr bwMode="auto">
            <a:xfrm>
              <a:off x="2704" y="2519"/>
              <a:ext cx="656" cy="291"/>
            </a:xfrm>
            <a:prstGeom prst="rect">
              <a:avLst/>
            </a:prstGeom>
            <a:noFill/>
            <a:ln w="12700">
              <a:noFill/>
              <a:miter lim="800000"/>
              <a:headEnd/>
              <a:tailEnd/>
            </a:ln>
          </p:spPr>
          <p:txBody>
            <a:bodyPr wrap="square">
              <a:spAutoFit/>
            </a:bodyPr>
            <a:lstStyle/>
            <a:p>
              <a:pPr eaLnBrk="0" hangingPunct="0">
                <a:spcBef>
                  <a:spcPct val="50000"/>
                </a:spcBef>
              </a:pPr>
              <a:r>
                <a:rPr kumimoji="1" lang="en-US" altLang="zh-CN" dirty="0">
                  <a:latin typeface="Times New Roman" pitchFamily="18" charset="0"/>
                </a:rPr>
                <a:t>PC</a:t>
              </a:r>
              <a:r>
                <a:rPr kumimoji="1" lang="zh-CN" altLang="en-US" dirty="0">
                  <a:latin typeface="Times New Roman" pitchFamily="18" charset="0"/>
                </a:rPr>
                <a:t>机</a:t>
              </a:r>
            </a:p>
          </p:txBody>
        </p:sp>
      </p:grpSp>
      <p:pic>
        <p:nvPicPr>
          <p:cNvPr id="94212" name="Picture 19" descr="电子琴"/>
          <p:cNvPicPr>
            <a:picLocks noChangeAspect="1" noChangeArrowheads="1"/>
          </p:cNvPicPr>
          <p:nvPr/>
        </p:nvPicPr>
        <p:blipFill>
          <a:blip r:embed="rId2" cstate="print"/>
          <a:srcRect b="6529"/>
          <a:stretch>
            <a:fillRect/>
          </a:stretch>
        </p:blipFill>
        <p:spPr bwMode="auto">
          <a:xfrm>
            <a:off x="1908175" y="4246563"/>
            <a:ext cx="5472113" cy="24955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rrowheads="1"/>
          </p:cNvSpPr>
          <p:nvPr>
            <p:ph type="title" idx="4294967295"/>
          </p:nvPr>
        </p:nvSpPr>
        <p:spPr/>
        <p:txBody>
          <a:bodyPr/>
          <a:lstStyle/>
          <a:p>
            <a:pPr eaLnBrk="1" hangingPunct="1"/>
            <a:r>
              <a:rPr lang="zh-CN" altLang="en-US" dirty="0" smtClean="0">
                <a:latin typeface="黑体" pitchFamily="49" charset="-122"/>
                <a:ea typeface="黑体" pitchFamily="49" charset="-122"/>
              </a:rPr>
              <a:t>本章小结</a:t>
            </a:r>
            <a:endParaRPr lang="zh-CN" altLang="en-US" sz="3400" dirty="0" smtClean="0">
              <a:latin typeface="黑体" pitchFamily="49" charset="-122"/>
              <a:ea typeface="黑体" pitchFamily="49" charset="-122"/>
            </a:endParaRPr>
          </a:p>
        </p:txBody>
      </p:sp>
      <p:sp>
        <p:nvSpPr>
          <p:cNvPr id="266243" name="Rectangle 3"/>
          <p:cNvSpPr>
            <a:spLocks noGrp="1" noRot="1" noChangeArrowheads="1"/>
          </p:cNvSpPr>
          <p:nvPr>
            <p:ph type="body" idx="4294967295"/>
          </p:nvPr>
        </p:nvSpPr>
        <p:spPr/>
        <p:txBody>
          <a:bodyPr/>
          <a:lstStyle/>
          <a:p>
            <a:pPr>
              <a:spcBef>
                <a:spcPts val="1200"/>
              </a:spcBef>
            </a:pPr>
            <a:r>
              <a:rPr lang="zh-CN" altLang="en-US" sz="3200" b="1" dirty="0" smtClean="0">
                <a:latin typeface="宋体" pitchFamily="2" charset="-122"/>
                <a:ea typeface="宋体" pitchFamily="2" charset="-122"/>
              </a:rPr>
              <a:t>声音存储的变迁</a:t>
            </a:r>
            <a:endParaRPr lang="en-US" altLang="zh-CN" sz="3200" b="1" dirty="0" smtClean="0">
              <a:latin typeface="宋体" pitchFamily="2" charset="-122"/>
              <a:ea typeface="宋体" pitchFamily="2" charset="-122"/>
            </a:endParaRPr>
          </a:p>
          <a:p>
            <a:pPr lvl="1">
              <a:spcBef>
                <a:spcPts val="1200"/>
              </a:spcBef>
            </a:pPr>
            <a:r>
              <a:rPr lang="zh-CN" altLang="en-US" sz="2800" b="1" dirty="0" smtClean="0">
                <a:latin typeface="宋体" pitchFamily="2" charset="-122"/>
                <a:ea typeface="宋体" pitchFamily="2" charset="-122"/>
              </a:rPr>
              <a:t>唱片→磁带→ </a:t>
            </a:r>
            <a:r>
              <a:rPr lang="en-US" altLang="zh-CN" sz="2800" b="1" dirty="0" smtClean="0">
                <a:latin typeface="宋体" pitchFamily="2" charset="-122"/>
                <a:ea typeface="宋体" pitchFamily="2" charset="-122"/>
              </a:rPr>
              <a:t>CD</a:t>
            </a:r>
            <a:r>
              <a:rPr lang="zh-CN" altLang="en-US" sz="2800" b="1" dirty="0" smtClean="0">
                <a:latin typeface="宋体" pitchFamily="2" charset="-122"/>
                <a:ea typeface="宋体" pitchFamily="2" charset="-122"/>
              </a:rPr>
              <a:t>光盘→磁盘文件→流媒体</a:t>
            </a:r>
          </a:p>
          <a:p>
            <a:pPr>
              <a:spcBef>
                <a:spcPts val="1200"/>
              </a:spcBef>
            </a:pPr>
            <a:r>
              <a:rPr lang="zh-CN" altLang="en-US" sz="3200" b="1" dirty="0" smtClean="0">
                <a:latin typeface="宋体" pitchFamily="2" charset="-122"/>
                <a:ea typeface="宋体" pitchFamily="2" charset="-122"/>
              </a:rPr>
              <a:t>声音的特性</a:t>
            </a:r>
            <a:endParaRPr lang="en-US" altLang="zh-CN" sz="3200" b="1" dirty="0" smtClean="0">
              <a:latin typeface="宋体" pitchFamily="2" charset="-122"/>
              <a:ea typeface="宋体" pitchFamily="2" charset="-122"/>
            </a:endParaRPr>
          </a:p>
          <a:p>
            <a:pPr lvl="1">
              <a:spcBef>
                <a:spcPts val="1200"/>
              </a:spcBef>
            </a:pPr>
            <a:r>
              <a:rPr lang="zh-CN" altLang="en-US" sz="2800" b="1" dirty="0" smtClean="0">
                <a:latin typeface="宋体" pitchFamily="2" charset="-122"/>
                <a:ea typeface="宋体" pitchFamily="2" charset="-122"/>
              </a:rPr>
              <a:t>音高</a:t>
            </a:r>
            <a:r>
              <a:rPr lang="en-US" altLang="zh-CN" sz="2800" b="1" dirty="0" smtClean="0">
                <a:latin typeface="宋体" pitchFamily="2" charset="-122"/>
                <a:ea typeface="宋体" pitchFamily="2" charset="-122"/>
              </a:rPr>
              <a:t>/</a:t>
            </a:r>
            <a:r>
              <a:rPr lang="zh-CN" altLang="en-US" sz="2800" b="1" dirty="0" smtClean="0">
                <a:latin typeface="宋体" pitchFamily="2" charset="-122"/>
                <a:ea typeface="宋体" pitchFamily="2" charset="-122"/>
              </a:rPr>
              <a:t>音色</a:t>
            </a:r>
            <a:r>
              <a:rPr lang="en-US" altLang="zh-CN" sz="2800" b="1" dirty="0" smtClean="0">
                <a:latin typeface="宋体" pitchFamily="2" charset="-122"/>
                <a:ea typeface="宋体" pitchFamily="2" charset="-122"/>
              </a:rPr>
              <a:t>/</a:t>
            </a:r>
            <a:r>
              <a:rPr lang="zh-CN" altLang="en-US" sz="2800" b="1" dirty="0" smtClean="0">
                <a:latin typeface="宋体" pitchFamily="2" charset="-122"/>
                <a:ea typeface="宋体" pitchFamily="2" charset="-122"/>
              </a:rPr>
              <a:t>响度</a:t>
            </a:r>
          </a:p>
          <a:p>
            <a:pPr>
              <a:spcBef>
                <a:spcPts val="1200"/>
              </a:spcBef>
            </a:pPr>
            <a:r>
              <a:rPr lang="zh-CN" altLang="en-US" sz="3200" b="1" dirty="0" smtClean="0">
                <a:latin typeface="宋体" pitchFamily="2" charset="-122"/>
                <a:ea typeface="宋体" pitchFamily="2" charset="-122"/>
              </a:rPr>
              <a:t>声音数字化</a:t>
            </a:r>
          </a:p>
          <a:p>
            <a:pPr lvl="1">
              <a:spcBef>
                <a:spcPts val="1200"/>
              </a:spcBef>
            </a:pPr>
            <a:r>
              <a:rPr lang="zh-CN" altLang="en-US" sz="2800" b="1" dirty="0" smtClean="0">
                <a:latin typeface="宋体" pitchFamily="2" charset="-122"/>
                <a:ea typeface="宋体" pitchFamily="2" charset="-122"/>
              </a:rPr>
              <a:t>采样</a:t>
            </a:r>
            <a:r>
              <a:rPr lang="en-US" altLang="zh-CN" sz="2800" b="1" dirty="0" smtClean="0">
                <a:latin typeface="宋体" pitchFamily="2" charset="-122"/>
                <a:ea typeface="宋体" pitchFamily="2" charset="-122"/>
              </a:rPr>
              <a:t>/</a:t>
            </a:r>
            <a:r>
              <a:rPr lang="zh-CN" altLang="en-US" sz="2800" b="1" dirty="0" smtClean="0">
                <a:latin typeface="宋体" pitchFamily="2" charset="-122"/>
                <a:ea typeface="宋体" pitchFamily="2" charset="-122"/>
              </a:rPr>
              <a:t>量化</a:t>
            </a:r>
            <a:r>
              <a:rPr lang="en-US" altLang="zh-CN" sz="2800" b="1" dirty="0" smtClean="0">
                <a:latin typeface="宋体" pitchFamily="2" charset="-122"/>
                <a:ea typeface="宋体" pitchFamily="2" charset="-122"/>
              </a:rPr>
              <a:t>/</a:t>
            </a:r>
            <a:r>
              <a:rPr lang="zh-CN" altLang="en-US" sz="2800" b="1" dirty="0" smtClean="0">
                <a:latin typeface="宋体" pitchFamily="2" charset="-122"/>
                <a:ea typeface="宋体" pitchFamily="2" charset="-122"/>
              </a:rPr>
              <a:t>采样频率</a:t>
            </a:r>
            <a:r>
              <a:rPr lang="en-US" altLang="zh-CN" sz="2800" b="1" dirty="0" smtClean="0">
                <a:latin typeface="宋体" pitchFamily="2" charset="-122"/>
                <a:ea typeface="宋体" pitchFamily="2" charset="-122"/>
              </a:rPr>
              <a:t>/</a:t>
            </a:r>
            <a:r>
              <a:rPr lang="zh-CN" altLang="en-US" sz="2800" b="1" dirty="0" smtClean="0">
                <a:latin typeface="宋体" pitchFamily="2" charset="-122"/>
                <a:ea typeface="宋体" pitchFamily="2" charset="-122"/>
              </a:rPr>
              <a:t>量化位数</a:t>
            </a:r>
          </a:p>
          <a:p>
            <a:pPr lvl="1">
              <a:spcBef>
                <a:spcPts val="1200"/>
              </a:spcBef>
            </a:pPr>
            <a:r>
              <a:rPr lang="en-US" altLang="zh-CN" sz="2800" b="1" dirty="0" smtClean="0">
                <a:latin typeface="宋体" pitchFamily="2" charset="-122"/>
                <a:ea typeface="宋体" pitchFamily="2" charset="-122"/>
              </a:rPr>
              <a:t>WAV/MIDI</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31" name="Picture 7"/>
          <p:cNvPicPr>
            <a:picLocks noChangeAspect="1" noChangeArrowheads="1"/>
          </p:cNvPicPr>
          <p:nvPr/>
        </p:nvPicPr>
        <p:blipFill>
          <a:blip r:embed="rId2" cstate="print">
            <a:lum bright="-12000" contrast="36000"/>
          </a:blip>
          <a:srcRect/>
          <a:stretch>
            <a:fillRect/>
          </a:stretch>
        </p:blipFill>
        <p:spPr bwMode="auto">
          <a:xfrm>
            <a:off x="1676400" y="3733800"/>
            <a:ext cx="5943600" cy="2741571"/>
          </a:xfrm>
          <a:prstGeom prst="rect">
            <a:avLst/>
          </a:prstGeom>
          <a:noFill/>
          <a:ln w="9525" algn="ctr">
            <a:noFill/>
            <a:miter lim="800000"/>
            <a:headEnd/>
            <a:tailEnd/>
          </a:ln>
          <a:effectLst/>
        </p:spPr>
      </p:pic>
      <p:sp>
        <p:nvSpPr>
          <p:cNvPr id="8" name="内容占位符 7"/>
          <p:cNvSpPr>
            <a:spLocks noGrp="1"/>
          </p:cNvSpPr>
          <p:nvPr>
            <p:ph idx="1"/>
          </p:nvPr>
        </p:nvSpPr>
        <p:spPr/>
        <p:txBody>
          <a:bodyPr/>
          <a:lstStyle/>
          <a:p>
            <a:r>
              <a:rPr lang="zh-CN" altLang="en-US" b="1" dirty="0" smtClean="0">
                <a:solidFill>
                  <a:srgbClr val="CC0066"/>
                </a:solidFill>
                <a:latin typeface="Times New Roman" pitchFamily="18" charset="0"/>
                <a:ea typeface="楷体_GB2312" pitchFamily="49" charset="-122"/>
              </a:rPr>
              <a:t>客观质量评价</a:t>
            </a:r>
          </a:p>
          <a:p>
            <a:pPr lvl="1"/>
            <a:r>
              <a:rPr lang="zh-CN" altLang="en-US" b="1" dirty="0" smtClean="0">
                <a:latin typeface="Times New Roman" pitchFamily="18" charset="0"/>
                <a:ea typeface="楷体_GB2312" pitchFamily="49" charset="-122"/>
              </a:rPr>
              <a:t>频带宽度</a:t>
            </a:r>
          </a:p>
          <a:p>
            <a:pPr lvl="2"/>
            <a:r>
              <a:rPr lang="zh-CN" altLang="en-US" b="1" dirty="0" smtClean="0">
                <a:latin typeface="Times New Roman" pitchFamily="18" charset="0"/>
                <a:ea typeface="楷体_GB2312" pitchFamily="49" charset="-122"/>
              </a:rPr>
              <a:t>声音信号是由许多频率不同的分量信号组成的复合信号。</a:t>
            </a:r>
          </a:p>
          <a:p>
            <a:pPr lvl="2"/>
            <a:r>
              <a:rPr lang="zh-CN" altLang="en-US" b="1" dirty="0" smtClean="0">
                <a:latin typeface="Times New Roman" pitchFamily="18" charset="0"/>
                <a:ea typeface="楷体_GB2312" pitchFamily="49" charset="-122"/>
              </a:rPr>
              <a:t>复合信号的频率范围称为频带宽度</a:t>
            </a:r>
            <a:r>
              <a:rPr lang="zh-CN" altLang="en-US" b="1" dirty="0" smtClean="0">
                <a:solidFill>
                  <a:srgbClr val="FF0000"/>
                </a:solidFill>
                <a:latin typeface="Times New Roman" pitchFamily="18" charset="0"/>
                <a:ea typeface="楷体_GB2312" pitchFamily="49" charset="-122"/>
              </a:rPr>
              <a:t>（带宽）</a:t>
            </a:r>
            <a:r>
              <a:rPr lang="zh-CN" altLang="en-US" b="1" dirty="0" smtClean="0">
                <a:latin typeface="Times New Roman" pitchFamily="18" charset="0"/>
                <a:ea typeface="楷体_GB2312" pitchFamily="49" charset="-122"/>
              </a:rPr>
              <a:t>。</a:t>
            </a:r>
          </a:p>
          <a:p>
            <a:pPr lvl="2"/>
            <a:r>
              <a:rPr lang="zh-CN" altLang="en-US" b="1" dirty="0" smtClean="0">
                <a:latin typeface="Times New Roman" pitchFamily="18" charset="0"/>
                <a:ea typeface="楷体_GB2312" pitchFamily="49" charset="-122"/>
              </a:rPr>
              <a:t>频率越宽，包含的音频信号越丰富。可分为四个等级：</a:t>
            </a:r>
            <a:endParaRPr lang="zh-CN" altLang="en-US" dirty="0"/>
          </a:p>
        </p:txBody>
      </p:sp>
      <p:sp>
        <p:nvSpPr>
          <p:cNvPr id="12" name="标题 4"/>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mj-lt"/>
                <a:ea typeface="+mj-ea"/>
                <a:cs typeface="+mj-cs"/>
              </a:rPr>
              <a:t>声音质量的度量</a:t>
            </a:r>
            <a:endParaRPr kumimoji="0" lang="zh-CN" altLang="en-US" sz="3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6" name="Picture 6"/>
          <p:cNvPicPr>
            <a:picLocks noChangeAspect="1" noChangeArrowheads="1"/>
          </p:cNvPicPr>
          <p:nvPr/>
        </p:nvPicPr>
        <p:blipFill>
          <a:blip r:embed="rId2" cstate="print"/>
          <a:srcRect/>
          <a:stretch>
            <a:fillRect/>
          </a:stretch>
        </p:blipFill>
        <p:spPr bwMode="auto">
          <a:xfrm>
            <a:off x="2209800" y="4114793"/>
            <a:ext cx="4678362" cy="1447807"/>
          </a:xfrm>
          <a:prstGeom prst="rect">
            <a:avLst/>
          </a:prstGeom>
          <a:noFill/>
          <a:ln w="9525" algn="ctr">
            <a:noFill/>
            <a:miter lim="800000"/>
            <a:headEnd/>
            <a:tailEnd/>
          </a:ln>
          <a:effectLst/>
        </p:spPr>
      </p:pic>
      <p:sp>
        <p:nvSpPr>
          <p:cNvPr id="6" name="标题 4"/>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mj-lt"/>
                <a:ea typeface="+mj-ea"/>
                <a:cs typeface="+mj-cs"/>
              </a:rPr>
              <a:t>声音质量的度量</a:t>
            </a:r>
            <a:endParaRPr kumimoji="0" lang="zh-CN" altLang="en-US" sz="3400" b="1" i="0" u="none" strike="noStrike" kern="0" cap="none" spc="0" normalizeH="0" baseline="0" noProof="0" dirty="0">
              <a:ln>
                <a:noFill/>
              </a:ln>
              <a:solidFill>
                <a:schemeClr val="tx2"/>
              </a:solidFill>
              <a:effectLst/>
              <a:uLnTx/>
              <a:uFillTx/>
              <a:latin typeface="+mj-lt"/>
              <a:ea typeface="+mj-ea"/>
              <a:cs typeface="+mj-cs"/>
            </a:endParaRPr>
          </a:p>
        </p:txBody>
      </p:sp>
      <p:sp>
        <p:nvSpPr>
          <p:cNvPr id="12" name="内容占位符 11"/>
          <p:cNvSpPr>
            <a:spLocks noGrp="1"/>
          </p:cNvSpPr>
          <p:nvPr>
            <p:ph idx="1"/>
          </p:nvPr>
        </p:nvSpPr>
        <p:spPr/>
        <p:txBody>
          <a:bodyPr/>
          <a:lstStyle/>
          <a:p>
            <a:r>
              <a:rPr lang="zh-CN" altLang="en-US" b="1" dirty="0" smtClean="0">
                <a:solidFill>
                  <a:srgbClr val="CC0066"/>
                </a:solidFill>
                <a:latin typeface="Times New Roman" pitchFamily="18" charset="0"/>
                <a:ea typeface="楷体_GB2312" pitchFamily="49" charset="-122"/>
              </a:rPr>
              <a:t>客观质量评价</a:t>
            </a:r>
          </a:p>
          <a:p>
            <a:pPr lvl="1"/>
            <a:r>
              <a:rPr lang="zh-CN" altLang="en-US" b="1" dirty="0" smtClean="0">
                <a:latin typeface="Times New Roman" pitchFamily="18" charset="0"/>
                <a:ea typeface="楷体_GB2312" pitchFamily="49" charset="-122"/>
              </a:rPr>
              <a:t>动态范围</a:t>
            </a:r>
          </a:p>
          <a:p>
            <a:pPr lvl="2"/>
            <a:r>
              <a:rPr lang="zh-CN" altLang="en-US" b="1" dirty="0" smtClean="0">
                <a:latin typeface="Times New Roman" pitchFamily="18" charset="0"/>
                <a:ea typeface="楷体_GB2312" pitchFamily="49" charset="-122"/>
              </a:rPr>
              <a:t>音频信号的最大强度和最小强度之比称为</a:t>
            </a:r>
            <a:r>
              <a:rPr lang="zh-CN" altLang="en-US" b="1" dirty="0" smtClean="0">
                <a:solidFill>
                  <a:srgbClr val="FF0000"/>
                </a:solidFill>
                <a:latin typeface="Times New Roman" pitchFamily="18" charset="0"/>
                <a:ea typeface="楷体_GB2312" pitchFamily="49" charset="-122"/>
              </a:rPr>
              <a:t>声音的动态范围</a:t>
            </a:r>
            <a:r>
              <a:rPr lang="zh-CN" altLang="en-US" b="1" dirty="0" smtClean="0">
                <a:latin typeface="Times New Roman" pitchFamily="18" charset="0"/>
                <a:ea typeface="楷体_GB2312" pitchFamily="49" charset="-122"/>
              </a:rPr>
              <a:t>。</a:t>
            </a:r>
          </a:p>
          <a:p>
            <a:pPr lvl="2"/>
            <a:r>
              <a:rPr lang="zh-CN" altLang="en-US" b="1" dirty="0" smtClean="0">
                <a:latin typeface="Times New Roman" pitchFamily="18" charset="0"/>
                <a:ea typeface="楷体_GB2312" pitchFamily="49" charset="-122"/>
              </a:rPr>
              <a:t>动态范围越大，说明音频信号的相对变化范围大，则音响效果越好。</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TextBox 2"/>
          <p:cNvSpPr txBox="1">
            <a:spLocks noChangeArrowheads="1"/>
          </p:cNvSpPr>
          <p:nvPr/>
        </p:nvSpPr>
        <p:spPr bwMode="auto">
          <a:xfrm>
            <a:off x="914400" y="1524000"/>
            <a:ext cx="6667500" cy="523220"/>
          </a:xfrm>
          <a:prstGeom prst="rect">
            <a:avLst/>
          </a:prstGeom>
          <a:noFill/>
          <a:ln w="9525">
            <a:noFill/>
            <a:miter lim="800000"/>
            <a:headEnd/>
            <a:tailEnd/>
          </a:ln>
        </p:spPr>
        <p:txBody>
          <a:bodyPr>
            <a:spAutoFit/>
          </a:bodyPr>
          <a:lstStyle/>
          <a:p>
            <a:r>
              <a:rPr lang="zh-CN" altLang="en-US" sz="2800" b="1" dirty="0" smtClean="0">
                <a:solidFill>
                  <a:srgbClr val="CC0066"/>
                </a:solidFill>
                <a:latin typeface="Times New Roman" pitchFamily="18" charset="0"/>
                <a:ea typeface="楷体_GB2312" pitchFamily="49" charset="-122"/>
              </a:rPr>
              <a:t>主观</a:t>
            </a:r>
            <a:r>
              <a:rPr lang="zh-CN" altLang="en-US" sz="2800" b="1" dirty="0">
                <a:solidFill>
                  <a:srgbClr val="CC0066"/>
                </a:solidFill>
                <a:latin typeface="Times New Roman" pitchFamily="18" charset="0"/>
                <a:ea typeface="楷体_GB2312" pitchFamily="49" charset="-122"/>
              </a:rPr>
              <a:t>度量法</a:t>
            </a:r>
          </a:p>
        </p:txBody>
      </p:sp>
      <p:pic>
        <p:nvPicPr>
          <p:cNvPr id="82951" name="Picture 7"/>
          <p:cNvPicPr>
            <a:picLocks noChangeAspect="1" noChangeArrowheads="1"/>
          </p:cNvPicPr>
          <p:nvPr/>
        </p:nvPicPr>
        <p:blipFill>
          <a:blip r:embed="rId2" cstate="print"/>
          <a:srcRect/>
          <a:stretch>
            <a:fillRect/>
          </a:stretch>
        </p:blipFill>
        <p:spPr bwMode="auto">
          <a:xfrm>
            <a:off x="1905000" y="2427636"/>
            <a:ext cx="5429250" cy="2906364"/>
          </a:xfrm>
          <a:prstGeom prst="rect">
            <a:avLst/>
          </a:prstGeom>
          <a:noFill/>
          <a:ln w="9525" algn="ctr">
            <a:noFill/>
            <a:miter lim="800000"/>
            <a:headEnd/>
            <a:tailEnd/>
          </a:ln>
          <a:effectLst/>
        </p:spPr>
      </p:pic>
      <p:sp>
        <p:nvSpPr>
          <p:cNvPr id="6" name="标题 4"/>
          <p:cNvSpPr txBox="1">
            <a:spLocks/>
          </p:cNvSpPr>
          <p:nvPr/>
        </p:nvSpPr>
        <p:spPr>
          <a:xfrm>
            <a:off x="685800" y="381000"/>
            <a:ext cx="7772400" cy="838200"/>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400" b="1" i="0" u="none" strike="noStrike" kern="0" cap="none" spc="0" normalizeH="0" baseline="0" noProof="0" dirty="0" smtClean="0">
                <a:ln>
                  <a:noFill/>
                </a:ln>
                <a:solidFill>
                  <a:schemeClr val="tx2"/>
                </a:solidFill>
                <a:effectLst/>
                <a:uLnTx/>
                <a:uFillTx/>
                <a:latin typeface="+mj-lt"/>
                <a:ea typeface="+mj-ea"/>
                <a:cs typeface="+mj-cs"/>
              </a:rPr>
              <a:t>声音质量的度量</a:t>
            </a:r>
            <a:endParaRPr kumimoji="0" lang="zh-CN" altLang="en-US" sz="34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000FF"/>
      </a:hlink>
      <a:folHlink>
        <a:srgbClr val="0000FF"/>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intro</Template>
  <TotalTime>24211</TotalTime>
  <Words>3149</Words>
  <Application>Microsoft Office PowerPoint</Application>
  <PresentationFormat>全屏显示(4:3)</PresentationFormat>
  <Paragraphs>362</Paragraphs>
  <Slides>66</Slides>
  <Notes>10</Notes>
  <HiddenSlides>0</HiddenSlides>
  <MMClips>0</MMClips>
  <ScaleCrop>false</ScaleCrop>
  <HeadingPairs>
    <vt:vector size="4" baseType="variant">
      <vt:variant>
        <vt:lpstr>主题</vt:lpstr>
      </vt:variant>
      <vt:variant>
        <vt:i4>2</vt:i4>
      </vt:variant>
      <vt:variant>
        <vt:lpstr>幻灯片标题</vt:lpstr>
      </vt:variant>
      <vt:variant>
        <vt:i4>66</vt:i4>
      </vt:variant>
    </vt:vector>
  </HeadingPairs>
  <TitlesOfParts>
    <vt:vector size="68" baseType="lpstr">
      <vt:lpstr>Blank Presentation</vt:lpstr>
      <vt:lpstr>自定义设计方案</vt:lpstr>
      <vt:lpstr>数字音频技术</vt:lpstr>
      <vt:lpstr>内容提纲</vt:lpstr>
      <vt:lpstr>内容提纲</vt:lpstr>
      <vt:lpstr>音频的概念及特性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内容提纲</vt:lpstr>
      <vt:lpstr>数字音频</vt:lpstr>
      <vt:lpstr>PowerPoint 演示文稿</vt:lpstr>
      <vt:lpstr>PowerPoint 演示文稿</vt:lpstr>
      <vt:lpstr>数字音频</vt:lpstr>
      <vt:lpstr>数字音频</vt:lpstr>
      <vt:lpstr>数字音频</vt:lpstr>
      <vt:lpstr>数字音频</vt:lpstr>
      <vt:lpstr>数字音频</vt:lpstr>
      <vt:lpstr>数字音频的文件格式及转换</vt:lpstr>
      <vt:lpstr>PowerPoint 演示文稿</vt:lpstr>
      <vt:lpstr>声卡历史</vt:lpstr>
      <vt:lpstr>声卡历史</vt:lpstr>
      <vt:lpstr>声卡的功能</vt:lpstr>
      <vt:lpstr>声卡的组成与工作原理</vt:lpstr>
      <vt:lpstr>声卡的组成与工作原理</vt:lpstr>
      <vt:lpstr>声卡的组成与工作原理</vt:lpstr>
      <vt:lpstr>声卡的组成与工作原理</vt:lpstr>
      <vt:lpstr>内容提纲</vt:lpstr>
      <vt:lpstr>PowerPoint 演示文稿</vt:lpstr>
      <vt:lpstr>数字音频的编辑方式</vt:lpstr>
      <vt:lpstr>数字音频设备</vt:lpstr>
      <vt:lpstr>PowerPoint 演示文稿</vt:lpstr>
      <vt:lpstr>数字音频设备</vt:lpstr>
      <vt:lpstr>数字音频设备</vt:lpstr>
      <vt:lpstr>数字音频设备</vt:lpstr>
      <vt:lpstr>数字音频编辑软件</vt:lpstr>
      <vt:lpstr>PowerPoint 演示文稿</vt:lpstr>
      <vt:lpstr>PowerPoint 演示文稿</vt:lpstr>
      <vt:lpstr>PowerPoint 演示文稿</vt:lpstr>
      <vt:lpstr>数字音频编辑软件</vt:lpstr>
      <vt:lpstr>PowerPoint 演示文稿</vt:lpstr>
      <vt:lpstr>数字音频编辑软件</vt:lpstr>
      <vt:lpstr>数字音频编辑软件</vt:lpstr>
      <vt:lpstr>数字音频编辑实例（录制歌曲）</vt:lpstr>
      <vt:lpstr>PowerPoint 演示文稿</vt:lpstr>
      <vt:lpstr>内容提纲</vt:lpstr>
      <vt:lpstr>MIDI简介</vt:lpstr>
      <vt:lpstr>MIDI简介</vt:lpstr>
      <vt:lpstr>MIDI简介</vt:lpstr>
      <vt:lpstr>音乐合成技术</vt:lpstr>
      <vt:lpstr>频率调制（FM）合成法</vt:lpstr>
      <vt:lpstr>FM合成器采用的波形</vt:lpstr>
      <vt:lpstr>波表（wavetable）合成法</vt:lpstr>
      <vt:lpstr>MIDI系统</vt:lpstr>
      <vt:lpstr>MIDI系统</vt:lpstr>
      <vt:lpstr>MIDI系统</vt:lpstr>
      <vt:lpstr>MIDI系统</vt:lpstr>
      <vt:lpstr>本章小结</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efros</dc:creator>
  <cp:lastModifiedBy>flong</cp:lastModifiedBy>
  <cp:revision>894</cp:revision>
  <cp:lastPrinted>2016-02-02T16:17:40Z</cp:lastPrinted>
  <dcterms:created xsi:type="dcterms:W3CDTF">2004-08-29T23:15:23Z</dcterms:created>
  <dcterms:modified xsi:type="dcterms:W3CDTF">2020-12-25T06:41:52Z</dcterms:modified>
</cp:coreProperties>
</file>